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9" r:id="rId2"/>
    <p:sldId id="262" r:id="rId3"/>
    <p:sldId id="275" r:id="rId4"/>
    <p:sldId id="276" r:id="rId5"/>
    <p:sldId id="309" r:id="rId6"/>
    <p:sldId id="312" r:id="rId7"/>
    <p:sldId id="288" r:id="rId8"/>
    <p:sldId id="311" r:id="rId9"/>
    <p:sldId id="31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860" autoAdjust="0"/>
  </p:normalViewPr>
  <p:slideViewPr>
    <p:cSldViewPr>
      <p:cViewPr varScale="1">
        <p:scale>
          <a:sx n="66" d="100"/>
          <a:sy n="66" d="100"/>
        </p:scale>
        <p:origin x="-148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D67586-2ED4-4627-8CE0-13B37D0DAEA0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9D9B34-603A-45D7-B30D-A4144E95A7B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uslugi.admtyumen.ru/lk/catalog/grServices/service.htm?id=618@egServiceTarget&amp;ysclid=m85rvbzx1p828221627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E:\лагерь\f67079d68e39830cef0ddadddbbe73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1000100" y="428604"/>
            <a:ext cx="700092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6576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3657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14414" y="1214422"/>
            <a:ext cx="6429420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ИШИМСКИЙ МУНИЦИПАЛЬНЫЙ ОКРУГ </a:t>
            </a:r>
          </a:p>
          <a:p>
            <a:pPr algn="ctr"/>
            <a:r>
              <a:rPr lang="ru-RU" sz="2400" b="1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ФИЛИАЛ «МАОУ ЧЕРЕМШАНСКАЯ СОШ-НЕВОЛИНСКАЯ ООШ»</a:t>
            </a:r>
            <a:endParaRPr lang="ru-RU" sz="2400" b="1" dirty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99592" y="3140968"/>
            <a:ext cx="7000925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ЛЕТНЯЯ ОЗДОРОВИТЕЛЬНАЯ КАМПАНИЯ 2026</a:t>
            </a:r>
            <a:endParaRPr lang="ru-RU" sz="44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8" name="Picture 7" descr="Без названия - Надежда Сергеевна Иващенко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50" y="2996952"/>
            <a:ext cx="200025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Без названия - Надежда Сергеевна Иващенко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404664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1259632" y="5445224"/>
            <a:ext cx="68407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dirty="0" smtClean="0"/>
              <a:t>ФОРМАТ : ИНФОРМАТИВНЫЕ МАТЕРИАЛЫ ШКОЛЫ ДЛЯ УЧАСТНИКОВ ОБРАЗОВАТЕЛЬНЫХ ОТНОШЕНИЙ</a:t>
            </a:r>
            <a:endParaRPr lang="ru-RU" sz="14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E:\лагерь\hello_html_3cdb64a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642910" y="0"/>
            <a:ext cx="7572428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ОРГАНИЗАЦИОННЫЕ ДАННЫЕ</a:t>
            </a:r>
            <a:endParaRPr lang="ru-RU" sz="4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3794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3796" name="AutoShape 4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3798" name="AutoShape 6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3800" name="AutoShape 8" descr="Картинки по запросу бабочки с анимацие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3802" name="Picture 10" descr="Картинки по запросу бабочки с анимацией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274123"/>
            <a:ext cx="2500298" cy="2430290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395536" y="1052736"/>
            <a:ext cx="770485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Bahnschrift SemiBold" pitchFamily="34" charset="0"/>
              </a:rPr>
              <a:t>Место организации лагеря</a:t>
            </a:r>
            <a:r>
              <a:rPr lang="ru-RU" sz="2400" dirty="0" smtClean="0">
                <a:latin typeface="Bahnschrift SemiBold" pitchFamily="34" charset="0"/>
              </a:rPr>
              <a:t>: </a:t>
            </a:r>
            <a:r>
              <a:rPr lang="ru-RU" sz="2400" u="sng" dirty="0" smtClean="0"/>
              <a:t>здание </a:t>
            </a:r>
            <a:r>
              <a:rPr lang="ru-RU" sz="2400" u="sng" dirty="0" err="1" smtClean="0"/>
              <a:t>Неволинской</a:t>
            </a:r>
            <a:r>
              <a:rPr lang="ru-RU" sz="2400" u="sng" dirty="0" smtClean="0"/>
              <a:t> школы</a:t>
            </a:r>
          </a:p>
          <a:p>
            <a:r>
              <a:rPr lang="ru-RU" sz="2400" b="1" dirty="0" smtClean="0"/>
              <a:t>Контактный телефон</a:t>
            </a:r>
            <a:r>
              <a:rPr lang="ru-RU" sz="2400" dirty="0" smtClean="0"/>
              <a:t>: </a:t>
            </a:r>
            <a:r>
              <a:rPr lang="ru-RU" sz="2400" u="sng" dirty="0" smtClean="0"/>
              <a:t>8 (34551) 37-3-13</a:t>
            </a:r>
          </a:p>
          <a:p>
            <a:r>
              <a:rPr lang="ru-RU" sz="2400" b="1" dirty="0" smtClean="0"/>
              <a:t>Руководитель</a:t>
            </a:r>
            <a:r>
              <a:rPr lang="ru-RU" sz="2400" dirty="0" smtClean="0"/>
              <a:t>: </a:t>
            </a:r>
            <a:r>
              <a:rPr lang="ru-RU" sz="2400" u="sng" dirty="0" smtClean="0"/>
              <a:t>заведующая филиалом </a:t>
            </a:r>
            <a:r>
              <a:rPr lang="ru-RU" sz="2400" u="sng" dirty="0" err="1" smtClean="0"/>
              <a:t>Сарбалинова</a:t>
            </a:r>
            <a:r>
              <a:rPr lang="ru-RU" sz="2400" u="sng" dirty="0" smtClean="0"/>
              <a:t> А.А</a:t>
            </a:r>
            <a:r>
              <a:rPr lang="ru-RU" sz="2400" dirty="0" smtClean="0"/>
              <a:t>.</a:t>
            </a:r>
          </a:p>
          <a:p>
            <a:r>
              <a:rPr lang="ru-RU" sz="2400" b="1" dirty="0" smtClean="0"/>
              <a:t>Начальник пришкольного лагеря </a:t>
            </a:r>
            <a:r>
              <a:rPr lang="ru-RU" sz="2400" dirty="0" smtClean="0"/>
              <a:t>: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Кучумова</a:t>
            </a:r>
            <a:r>
              <a:rPr lang="ru-RU" sz="2400" u="sng" dirty="0" smtClean="0"/>
              <a:t> Екатерина Васильевна</a:t>
            </a:r>
          </a:p>
          <a:p>
            <a:pPr algn="ctr"/>
            <a:r>
              <a:rPr lang="ru-RU" sz="2400" b="1" dirty="0" smtClean="0"/>
              <a:t>Время работы лагеря</a:t>
            </a:r>
            <a:r>
              <a:rPr lang="ru-RU" sz="2400" dirty="0" smtClean="0"/>
              <a:t>: </a:t>
            </a:r>
          </a:p>
          <a:p>
            <a:r>
              <a:rPr lang="ru-RU" sz="2400" dirty="0" smtClean="0"/>
              <a:t>                          </a:t>
            </a:r>
            <a:r>
              <a:rPr lang="ru-RU" sz="2400" u="sng" dirty="0" smtClean="0"/>
              <a:t>2 смена: 29.06.2026-19.07.2026</a:t>
            </a:r>
            <a:endParaRPr lang="ru-RU" sz="2400" u="sng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9458" name="Picture 2" descr="E:\лагерь\fon-dlya-prezentacii-vesna-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19681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63688" y="404664"/>
            <a:ext cx="5989868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206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ПРИЕМ ДОКУМЕНТОВ:</a:t>
            </a:r>
            <a:endParaRPr lang="ru-RU" sz="4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206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57291" y="2071678"/>
            <a:ext cx="3214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899592" y="-243408"/>
            <a:ext cx="7747224" cy="6709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latin typeface="Monotype Corsiva" pitchFamily="66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latin typeface="Monotype Corsiva" pitchFamily="66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latin typeface="Monotype Corsiva" pitchFamily="66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latin typeface="Monotype Corsiva" pitchFamily="66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cs typeface="Arial" pitchFamily="34" charset="0"/>
              </a:rPr>
              <a:t>Сроки</a:t>
            </a:r>
            <a:r>
              <a:rPr kumimoji="0" lang="ru-RU" sz="2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cs typeface="Arial" pitchFamily="34" charset="0"/>
              </a:rPr>
              <a:t> подачи заявления: </a:t>
            </a:r>
            <a:r>
              <a:rPr kumimoji="0" lang="ru-RU" sz="2800" b="1" i="0" u="sng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cs typeface="Arial" pitchFamily="34" charset="0"/>
              </a:rPr>
              <a:t>с  15 июня </a:t>
            </a:r>
            <a:r>
              <a:rPr lang="ru-RU" sz="2800" b="1" u="sng" dirty="0" smtClean="0">
                <a:latin typeface="Monotype Corsiva" pitchFamily="66" charset="0"/>
                <a:cs typeface="Arial" pitchFamily="34" charset="0"/>
              </a:rPr>
              <a:t>по 19 июня 2026 г</a:t>
            </a:r>
            <a:r>
              <a:rPr lang="ru-RU" sz="2800" b="1" dirty="0" smtClean="0">
                <a:latin typeface="Monotype Corsiva" pitchFamily="66" charset="0"/>
                <a:cs typeface="Arial" pitchFamily="34" charset="0"/>
              </a:rPr>
              <a:t>.</a:t>
            </a:r>
          </a:p>
          <a:p>
            <a:r>
              <a:rPr lang="ru-RU" sz="2800" b="1" dirty="0" smtClean="0">
                <a:latin typeface="Monotype Corsiva" pitchFamily="66" charset="0"/>
                <a:cs typeface="Arial" pitchFamily="34" charset="0"/>
              </a:rPr>
              <a:t>Форма подачи  заявления:</a:t>
            </a:r>
          </a:p>
          <a:p>
            <a:r>
              <a:rPr lang="ru-RU" sz="2000" b="1" i="1" spc="75" dirty="0" smtClean="0">
                <a:latin typeface="Monotype Corsiva" panose="03010101010201010101" pitchFamily="66" charset="0"/>
                <a:cs typeface="Times New Roman" panose="02020603050405020304" pitchFamily="18" charset="0"/>
              </a:rPr>
              <a:t>1 . Лично  родителем, законным представителем ребенка в секретариате школы</a:t>
            </a:r>
          </a:p>
          <a:p>
            <a:r>
              <a:rPr lang="ru-RU" sz="2000" b="1" i="1" spc="75" dirty="0" smtClean="0">
                <a:latin typeface="Monotype Corsiva" panose="03010101010201010101" pitchFamily="66" charset="0"/>
                <a:cs typeface="Times New Roman" panose="02020603050405020304" pitchFamily="18" charset="0"/>
              </a:rPr>
              <a:t>2. В филиале «Мои документы» для детей из семей имеющих особые льготы (информация по ссылке</a:t>
            </a:r>
          </a:p>
          <a:p>
            <a:r>
              <a:rPr lang="ru-RU" sz="2000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</a:t>
            </a:r>
            <a:r>
              <a:rPr lang="ru-RU" sz="2000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  <a:hlinkClick r:id="rId3"/>
              </a:rPr>
              <a:t>Портал услуг Тюменской области - Обеспечение детей, находящихся в трудной жизненной ситуации, путевками в организации отдыха и оздоровления Тюменской области на безвозмездной основе</a:t>
            </a:r>
            <a:r>
              <a:rPr lang="ru-RU" sz="2000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)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latin typeface="Monotype Corsiva" pitchFamily="66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latin typeface="Monotype Corsiva" pitchFamily="66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latin typeface="Monotype Corsiva" pitchFamily="66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latin typeface="Monotype Corsiva" pitchFamily="66" charset="0"/>
                <a:cs typeface="Arial" pitchFamily="34" charset="0"/>
              </a:rPr>
              <a:t>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  <p:pic>
        <p:nvPicPr>
          <p:cNvPr id="9" name="Picture 7" descr="Без названия - Надежда Сергеевна Иващенко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750" y="5157192"/>
            <a:ext cx="200025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969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E:\лагерь\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1071538" y="642918"/>
            <a:ext cx="7143800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2400" b="1" i="0" u="none" strike="noStrike" spc="50" normalizeH="0" baseline="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1" i="0" u="none" strike="noStrike" normalizeH="0" baseline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ЗАКОН ТЕРРИТОРИИ </a:t>
            </a:r>
            <a:r>
              <a:rPr kumimoji="0" lang="ru-RU" sz="2400" b="1" i="0" u="none" strike="noStrike" spc="50" normalizeH="0" baseline="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(территориальное ограничение, бережливость, хозяйственность)</a:t>
            </a:r>
            <a:endParaRPr kumimoji="0" lang="ru-RU" sz="2400" b="1" i="0" u="none" strike="noStrike" spc="50" normalizeH="0" baseline="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1" i="0" u="none" strike="noStrike" normalizeH="0" baseline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ЗАКОН ЗЕМЛИ </a:t>
            </a:r>
            <a:r>
              <a:rPr kumimoji="0" lang="ru-RU" sz="2400" b="1" i="0" u="none" strike="noStrike" spc="50" normalizeH="0" baseline="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(охрана природы)</a:t>
            </a:r>
            <a:endParaRPr kumimoji="0" lang="ru-RU" sz="2400" b="1" i="0" u="none" strike="noStrike" spc="50" normalizeH="0" baseline="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1" i="0" u="none" strike="noStrike" normalizeH="0" baseline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ЗАКОН РУКА ОБ РУКУ </a:t>
            </a:r>
            <a:r>
              <a:rPr kumimoji="0" lang="ru-RU" sz="2400" b="1" i="0" u="none" strike="noStrike" spc="50" normalizeH="0" baseline="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(все делаем вместе, сообща)</a:t>
            </a:r>
            <a:endParaRPr kumimoji="0" lang="ru-RU" sz="2400" b="1" i="0" u="none" strike="noStrike" spc="50" normalizeH="0" baseline="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1" i="0" u="none" strike="noStrike" normalizeH="0" baseline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ЗАКОН ДОБРОГО ОТНОШЕНИЯ</a:t>
            </a:r>
            <a:endParaRPr kumimoji="0" lang="ru-RU" sz="2400" b="1" i="0" u="none" strike="noStrike" normalizeH="0" baseline="0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1" i="0" u="none" strike="noStrike" normalizeH="0" baseline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ЗАКОН ЗДОРОВОГО ОБРАЗА ЖИЗНИ</a:t>
            </a:r>
            <a:endParaRPr kumimoji="0" lang="ru-RU" sz="2400" b="1" i="0" u="none" strike="noStrike" normalizeH="0" baseline="0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1" i="0" u="none" strike="noStrike" normalizeH="0" baseline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ЗАКОН СВОБОДЫ СЛОВА</a:t>
            </a:r>
            <a:endParaRPr kumimoji="0" lang="ru-RU" sz="2400" b="1" i="0" u="none" strike="noStrike" normalizeH="0" baseline="0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1" i="0" u="none" strike="noStrike" normalizeH="0" baseline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ЗАКОН УВАЖЕНИЯ ЛИЧНОСТИ ЧЕЛОВЕКА, ЧУЖОГО ТРУДА, МНЕНИЯ</a:t>
            </a:r>
            <a:endParaRPr kumimoji="0" lang="ru-RU" sz="2400" b="1" i="0" u="none" strike="noStrike" normalizeH="0" baseline="0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1" i="0" u="none" strike="noStrike" normalizeH="0" baseline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ЗАКОН ВЗАИМОВЫРУЧКИ</a:t>
            </a:r>
            <a:endParaRPr kumimoji="0" lang="ru-RU" sz="2400" b="1" i="0" u="none" strike="noStrike" normalizeH="0" baseline="0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58428" y="0"/>
            <a:ext cx="642714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kumimoji="0" lang="ru-RU" sz="5400" b="1" i="0" u="none" strike="noStrike" cap="none" spc="0" normalizeH="0" baseline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ЗАКОНЫ  ЛАГЕРЯ</a:t>
            </a:r>
            <a:endParaRPr lang="ru-RU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7" name="Picture 10" descr="Картинки по запросу бабочки с анимацией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500298" cy="243029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28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3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E:\лагерь\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51520" y="692696"/>
          <a:ext cx="8568951" cy="5831585"/>
        </p:xfrm>
        <a:graphic>
          <a:graphicData uri="http://schemas.openxmlformats.org/drawingml/2006/table">
            <a:tbl>
              <a:tblPr/>
              <a:tblGrid>
                <a:gridCol w="3954901"/>
                <a:gridCol w="2197167"/>
                <a:gridCol w="2416883"/>
              </a:tblGrid>
              <a:tr h="15746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Элементы режима дня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Пребывание детей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49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С 9.00 до 17.00 часов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Для детей до 10 лет.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С 9.00 до 17.00 часов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Для детей с 11 лет.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706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Встреча детей. Перекличка.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8.50- 9.00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8.50- 9.00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23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Утренняя зарядка на свежем воздухе. 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Воздушное закаливание.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9.00 – 9.15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9.00 – 9.15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06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Завтрак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9.15 – 9.35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9.15 – 9.35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4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Поднятие государственного флага. Старт дня. Линейка.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9.35– 9.45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9.35– 9.45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4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Тематические мероприятия.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Трудовая деятельность.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9.45-11.00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9.45-11.00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23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Игры на свежем воздухе. Оздоровительные мероприятия.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11.00-11.40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11.00-11.40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4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Работа кружков  по интересам.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11.40-12.25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11.40-12.25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44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Обед.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12.25 -13.10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12.25 -13.10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98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Дневной сон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(дети до 10 лет)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Тихий час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(дети старше 10 лет)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13.10- 14.50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13.10- 14.50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44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Полдник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15.00-15.10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15.00-15.10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23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Отрядный час 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(подведение итогов дня). Отрядные мероприятия.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15.10-15.40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15.10-15.40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06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Общелагерное мероприятие.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15.40-16.40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15.40-16.40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98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Прощальный круг. Подведение итогов. 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Спуск государственного флага. 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16.40- 17.00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16.40- 17.00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74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Уход домой.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17.00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17.00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915816" y="0"/>
            <a:ext cx="30716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Режим дня ЛДП</a:t>
            </a:r>
            <a:endParaRPr lang="ru-RU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E:\лагерь\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9512" y="188640"/>
            <a:ext cx="8712968" cy="174509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</a:pPr>
            <a:r>
              <a:rPr lang="ru-RU" sz="5400" b="1" dirty="0" smtClean="0">
                <a:solidFill>
                  <a:srgbClr val="002060"/>
                </a:solidFill>
              </a:rPr>
              <a:t>Безопасность отдыха -2026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безопасного пребывания детей будет организована с учетом нормативно – правового обеспечения  летней кампании 2026г. (В ТОМ ЧИСЛЕ С УЧЕТОМ АКТУАЛЬНОЙ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РЕДАКЦИИ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сАНпИН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1763688" y="1916832"/>
            <a:ext cx="5664818" cy="79369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Документы лагеря, обеспечивающие безопасную среду </a:t>
            </a:r>
            <a:endParaRPr kumimoji="0" lang="ru-RU" sz="3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7" name="Picture 4" descr="Picture backgroun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2807"/>
          <a:stretch/>
        </p:blipFill>
        <p:spPr bwMode="auto">
          <a:xfrm>
            <a:off x="467544" y="2708920"/>
            <a:ext cx="8448086" cy="4149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E:\лето\i-135858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pic>
        <p:nvPicPr>
          <p:cNvPr id="5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8352928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E:\лагерь\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431033" y="476672"/>
            <a:ext cx="8712967" cy="10492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Действие родителей </a:t>
            </a:r>
            <a:b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(законных представителей)</a:t>
            </a:r>
            <a:b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07504" y="1592796"/>
            <a:ext cx="8965442" cy="36724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Wingdings" panose="05000000000000000000" pitchFamily="2" charset="2"/>
              <a:buChar char="ü"/>
            </a:pPr>
            <a:endParaRPr lang="ru-RU" sz="3600" b="1" dirty="0" smtClean="0">
              <a:solidFill>
                <a:srgbClr val="002060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chemeClr val="bg1"/>
                </a:solidFill>
              </a:rPr>
              <a:t>Обсудить  коллегиально в кругу семьи информацию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chemeClr val="bg1"/>
                </a:solidFill>
              </a:rPr>
              <a:t>Принять совместное решение с ребенком о его пребывании в лагере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chemeClr val="bg1"/>
                </a:solidFill>
              </a:rPr>
              <a:t>Написать заявление в лагерь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chemeClr val="bg1"/>
                </a:solidFill>
              </a:rPr>
              <a:t>Заключить договор по лагерю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chemeClr val="bg1"/>
                </a:solidFill>
              </a:rPr>
              <a:t>Пройти медицинское обследование ребенка и предоставить соответствующую справку о состоянии его здоровья до момента открытия лагеря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chemeClr val="bg1"/>
                </a:solidFill>
              </a:rPr>
              <a:t>Сообщить в заявлении особенности здоровья ребенка</a:t>
            </a:r>
          </a:p>
          <a:p>
            <a:r>
              <a:rPr lang="ru-RU" sz="2000" b="1" dirty="0">
                <a:solidFill>
                  <a:schemeClr val="bg1"/>
                </a:solidFill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</a:rPr>
              <a:t>        </a:t>
            </a:r>
            <a:r>
              <a:rPr lang="ru-RU" sz="1200" b="1" dirty="0" smtClean="0">
                <a:solidFill>
                  <a:schemeClr val="bg1"/>
                </a:solidFill>
              </a:rPr>
              <a:t>( наличие хронических заболеваний, аллергических реакций,  субъективно –индивидуальных психических    </a:t>
            </a:r>
          </a:p>
          <a:p>
            <a:r>
              <a:rPr lang="ru-RU" sz="1200" b="1" dirty="0">
                <a:solidFill>
                  <a:schemeClr val="bg1"/>
                </a:solidFill>
              </a:rPr>
              <a:t> </a:t>
            </a:r>
            <a:r>
              <a:rPr lang="ru-RU" sz="1200" b="1" dirty="0" smtClean="0">
                <a:solidFill>
                  <a:schemeClr val="bg1"/>
                </a:solidFill>
              </a:rPr>
              <a:t>              характеристик ребенка)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chemeClr val="bg1"/>
                </a:solidFill>
              </a:rPr>
              <a:t>В случае наличия предложений по улучшению качества отдыха детей –внести предложения административной группе лагеря, школы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E:\лагерь\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1443492" y="1853757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1595892" y="2006157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1748292" y="2158557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35696" y="1556792"/>
            <a:ext cx="633670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dirty="0" smtClean="0">
                <a:solidFill>
                  <a:srgbClr val="FF0000"/>
                </a:solidFill>
              </a:rPr>
              <a:t>Следите за оперативной информацией</a:t>
            </a:r>
            <a:endParaRPr lang="ru-RU" sz="8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781</TotalTime>
  <Words>481</Words>
  <Application>Microsoft Office PowerPoint</Application>
  <PresentationFormat>Экран (4:3)</PresentationFormat>
  <Paragraphs>114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Пользователь3</dc:creator>
  <cp:lastModifiedBy>Пользователь</cp:lastModifiedBy>
  <cp:revision>77</cp:revision>
  <dcterms:created xsi:type="dcterms:W3CDTF">2017-06-27T05:55:17Z</dcterms:created>
  <dcterms:modified xsi:type="dcterms:W3CDTF">2026-04-07T04:15:36Z</dcterms:modified>
</cp:coreProperties>
</file>