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media/audio11.wav" ContentType="audio/x-wav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1"/>
  </p:notesMasterIdLst>
  <p:handoutMasterIdLst>
    <p:handoutMasterId r:id="rId12"/>
  </p:handoutMasterIdLst>
  <p:sldIdLst>
    <p:sldId id="256" r:id="rId2"/>
    <p:sldId id="313" r:id="rId3"/>
    <p:sldId id="323" r:id="rId4"/>
    <p:sldId id="322" r:id="rId5"/>
    <p:sldId id="325" r:id="rId6"/>
    <p:sldId id="319" r:id="rId7"/>
    <p:sldId id="315" r:id="rId8"/>
    <p:sldId id="326" r:id="rId9"/>
    <p:sldId id="30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9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D9FF"/>
    <a:srgbClr val="002F8E"/>
    <a:srgbClr val="002A7E"/>
    <a:srgbClr val="DD3FCE"/>
    <a:srgbClr val="FF6161"/>
    <a:srgbClr val="0060A8"/>
    <a:srgbClr val="1C7400"/>
    <a:srgbClr val="32D000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70" autoAdjust="0"/>
  </p:normalViewPr>
  <p:slideViewPr>
    <p:cSldViewPr>
      <p:cViewPr varScale="1">
        <p:scale>
          <a:sx n="81" d="100"/>
          <a:sy n="81" d="100"/>
        </p:scale>
        <p:origin x="-1498" y="-77"/>
      </p:cViewPr>
      <p:guideLst>
        <p:guide orient="horz" pos="2160"/>
        <p:guide pos="2880"/>
        <p:guide pos="29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680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91BE0-97B4-41DC-A338-C69090AF4442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2EF2F-A7DB-4E23-B89F-BEBC8C95AA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6555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09CB6-52BE-414F-955B-98AA5D9210C3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2A827-82C3-4F74-AE73-19918ECC8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1611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20" y="802300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20" y="3531207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10"/>
            <a:ext cx="3086292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4" y="798973"/>
            <a:ext cx="802005" cy="503578"/>
          </a:xfrm>
        </p:spPr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20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58352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48891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8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89629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804892"/>
            <a:ext cx="6571343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7"/>
            <a:ext cx="3125652" cy="34375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08525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6"/>
            <a:ext cx="6571344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2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2"/>
            <a:ext cx="3125766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6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0853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113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2234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4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9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11187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2" y="482173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9" y="1122545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9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E1227BFD-C3EC-44E1-A8CF-A9F86E642F5B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2"/>
            <a:ext cx="3251553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07938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6376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9" y="798976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6"/>
            <a:ext cx="5301095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6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14391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9437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 smtClean="0">
                <a:solidFill>
                  <a:prstClr val="black">
                    <a:tint val="75000"/>
                  </a:prstClr>
                </a:solidFill>
              </a:rPr>
              <a:pPr/>
              <a:t>3/31/2026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kern="0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8667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audio" Target="../media/audio11.wav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rgbClr val="00B0F0"/>
          </a:fgClr>
          <a:bgClr>
            <a:srgbClr val="A7D9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00" t="1538" r="12500" b="-1538"/>
          <a:stretch/>
        </p:blipFill>
        <p:spPr>
          <a:xfrm>
            <a:off x="-1" y="6095255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2" y="804522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2015734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3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27BFD-C3EC-44E1-A8CF-A9F86E642F5B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10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6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788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16" name="chimes.wav"/>
          </p:stSnd>
        </p:sndAc>
      </p:transition>
    </mc:Choice>
    <mc:Fallback>
      <p:transition spd="slow">
        <p:fade/>
        <p:sndAc>
          <p:stSnd>
            <p:snd r:embed="rId14" name="chimes.wav"/>
          </p:stSnd>
        </p:sndAc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slugi.admtyumen.ru/lk/catalog/grServices/service.htm?id=618@egServiceTarget&amp;ysclid=m85rvbzx1p828221627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5623" y="711860"/>
            <a:ext cx="7890396" cy="2717140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smtClean="0">
                <a:solidFill>
                  <a:srgbClr val="00206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ЛЕТНЯЯ  ОЗДОРОВИТЕЛЬНАЯ КАМПАНИЯ 2026</a:t>
            </a:r>
            <a:endParaRPr lang="ru-RU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207971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ИШИМСКИЙ МУНИЦИПАЛЬНЫЙ ОКРУГ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ФИЛИАЛ «МАОУ ЧЕРЕМШАНСКАЯ СОШ» – МЕЗЕНСКАЯ ООШ  </a:t>
            </a:r>
            <a:endParaRPr lang="ru-RU" sz="1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411762" y="3645026"/>
            <a:ext cx="6454257" cy="936102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5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35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sz="1200" b="1" i="1" dirty="0">
              <a:solidFill>
                <a:srgbClr val="002F8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277981" y="142565"/>
            <a:ext cx="1728192" cy="1027159"/>
            <a:chOff x="238017" y="163501"/>
            <a:chExt cx="1666116" cy="1625929"/>
          </a:xfrm>
        </p:grpSpPr>
        <p:pic>
          <p:nvPicPr>
            <p:cNvPr id="12" name="Рисунок 11" descr="https://papik.pro/uploads/posts/2022-01/1643629888_52-papik-pro-p-logotip-ruki-55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685" t="2530" r="12126" b="-18147"/>
            <a:stretch/>
          </p:blipFill>
          <p:spPr bwMode="auto">
            <a:xfrm>
              <a:off x="238017" y="163501"/>
              <a:ext cx="1666116" cy="1604337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 cmpd="sng" algn="ctr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  <p:sp>
          <p:nvSpPr>
            <p:cNvPr id="13" name="Надпись 6"/>
            <p:cNvSpPr txBox="1"/>
            <p:nvPr/>
          </p:nvSpPr>
          <p:spPr>
            <a:xfrm>
              <a:off x="350520" y="1577340"/>
              <a:ext cx="1333500" cy="212090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1000"/>
                </a:spcAft>
              </a:pPr>
              <a:r>
                <a:rPr lang="ru-RU" sz="800" b="1" i="1" dirty="0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500" b="1" i="1" dirty="0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  <a:r>
                <a:rPr lang="ru-RU" sz="500" b="1" i="1" dirty="0">
                  <a:solidFill>
                    <a:srgbClr val="1F3864"/>
                  </a:solidFill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Cambria" panose="02040503050406030204" pitchFamily="18" charset="0"/>
                </a:rPr>
                <a:t>ИШИМСКИЙ</a:t>
              </a:r>
              <a:r>
                <a:rPr lang="ru-RU" sz="500" b="1" i="1" dirty="0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500" b="1" i="1" dirty="0">
                  <a:solidFill>
                    <a:srgbClr val="1F3864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МУНИЦИПАЛЬНЫЙ</a:t>
              </a:r>
              <a:r>
                <a:rPr lang="ru-RU" sz="500" b="1" i="1" dirty="0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600" b="1" i="1" dirty="0" smtClean="0">
                  <a:solidFill>
                    <a:srgbClr val="1F3864"/>
                  </a:solidFill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ОКРУГ</a:t>
              </a:r>
              <a:endParaRPr lang="ru-RU" sz="9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Надпись 7"/>
            <p:cNvSpPr txBox="1"/>
            <p:nvPr/>
          </p:nvSpPr>
          <p:spPr>
            <a:xfrm>
              <a:off x="868680" y="1264920"/>
              <a:ext cx="525780" cy="360680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1000"/>
                </a:spcAft>
              </a:pPr>
              <a:r>
                <a:rPr lang="ru-RU" sz="1600" i="1" dirty="0" smtClean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2026 </a:t>
              </a:r>
              <a:endParaRPr lang="ru-RU" sz="9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7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515" y="5229200"/>
            <a:ext cx="8924969" cy="145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ipk19.ru/upload/iblock/ffe/0250mk7im2ui704atluji8ffpr0r04bw/photo_2025_02_06_10_21_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515" y="4127343"/>
            <a:ext cx="1563975" cy="907569"/>
          </a:xfrm>
          <a:prstGeom prst="rect">
            <a:avLst/>
          </a:prstGeom>
          <a:solidFill>
            <a:srgbClr val="A7D9FF"/>
          </a:solidFill>
          <a:extLst/>
        </p:spPr>
      </p:pic>
      <p:pic>
        <p:nvPicPr>
          <p:cNvPr id="10" name="Picture 2" descr="https://icovt.ru/uploads/s/o/6/4/o64gwfkpf9uv/img/full_FnZ9myE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53663"/>
            <a:ext cx="943980" cy="720079"/>
          </a:xfrm>
          <a:prstGeom prst="rect">
            <a:avLst/>
          </a:prstGeom>
          <a:solidFill>
            <a:srgbClr val="A7D9FF"/>
          </a:solidFill>
          <a:ex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8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5"/>
            <a:ext cx="8712967" cy="172819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ea typeface="+mj-ea"/>
                <a:cs typeface="Times New Roman" panose="02020603050405020304" pitchFamily="18" charset="0"/>
              </a:rPr>
              <a:t>Место организации лагеря: здание Мезенской школы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Контактный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телефон</a:t>
            </a: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7-82-25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Руководитель: заведующая филиалом Максимова О.А. </a:t>
            </a:r>
            <a:endParaRPr lang="ru-RU" sz="2400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ru-RU" sz="2400" b="1" i="1" spc="75" dirty="0" smtClean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Начальник лагеря:</a:t>
            </a:r>
          </a:p>
          <a:p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 смена - Ерофеева Елена Алексеевна</a:t>
            </a: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Время работы лагеря 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 смена с 1 июня по 22 июня 2026г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09:00ч.-17:00ч.</a:t>
            </a:r>
            <a:endParaRPr lang="ru-RU" b="1" i="1" spc="75" dirty="0" smtClean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endParaRPr lang="ru-RU" sz="2800" b="1" i="1" spc="75" dirty="0" smtClean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i="1" spc="75" dirty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4869160"/>
            <a:ext cx="8928992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0409" y="0"/>
            <a:ext cx="8623181" cy="126876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Организационные данные 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4972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409" y="-2274"/>
            <a:ext cx="8452557" cy="532859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ru-RU" sz="2400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Сроки подачи заявления : с  22 апреля по 23 мая 2026г.</a:t>
            </a: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Формы подачи заявления: </a:t>
            </a: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 . Лично  родителем, законным представителем ребенка в секретариате школы</a:t>
            </a: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F8E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2</a:t>
            </a:r>
            <a:r>
              <a:rPr lang="ru-RU" b="1" i="1" spc="75" dirty="0">
                <a:solidFill>
                  <a:srgbClr val="002F8E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.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В филиале «Мои документы» для детей из семей имеющих особые льготы (информация по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ссылке</a:t>
            </a: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hlinkClick r:id="rId3"/>
              </a:rPr>
              <a:t>Портал услуг Тюменской области - Обеспечение детей, находящихся в трудной жизненной ситуации, путевками в организации отдыха и оздоровления Тюменской области на безвозмездной основе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ru-RU" b="1" i="1" spc="75" dirty="0" smtClean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endParaRPr lang="ru-RU" sz="2800" b="1" i="1" spc="75" dirty="0" smtClean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i="1" spc="75" dirty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0409" y="0"/>
            <a:ext cx="8623181" cy="54868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Прием документов 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7284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807"/>
          <a:stretch/>
        </p:blipFill>
        <p:spPr bwMode="auto">
          <a:xfrm>
            <a:off x="156362" y="2763121"/>
            <a:ext cx="5279734" cy="312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19880" y="802300"/>
            <a:ext cx="2944608" cy="2541431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2031182"/>
            <a:ext cx="5664818" cy="793690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Документы лагеря, обеспечивающие безопасную среду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5436096" y="2031182"/>
            <a:ext cx="3528392" cy="3751013"/>
          </a:xfrm>
          <a:prstGeom prst="rect">
            <a:avLst/>
          </a:prstGeom>
        </p:spPr>
        <p:txBody>
          <a:bodyPr vert="horz" lIns="91440" tIns="91440" rIns="91440" bIns="91440" rtlCol="0">
            <a:normAutofit fontScale="92500" lnSpcReduction="10000"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5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35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ru-RU" sz="1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Принимаемые меры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Обеспечение охраны здания, территории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Обеспечение качественного питания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Обеспечение организованной деятельности  детей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Организация медицинского сопровождения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Организация акарицидной обработки 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Соблюдение санитарно –эпидемиологических норм уборки помещений и территории лагеря</a:t>
            </a:r>
          </a:p>
          <a:p>
            <a:pPr algn="ctr">
              <a:lnSpc>
                <a:spcPct val="110000"/>
              </a:lnSpc>
              <a:spcBef>
                <a:spcPct val="0"/>
              </a:spcBef>
            </a:pPr>
            <a:endParaRPr lang="ru-RU" sz="1800" dirty="0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93878" y="191477"/>
            <a:ext cx="9036496" cy="1221646"/>
          </a:xfrm>
          <a:prstGeom prst="rect">
            <a:avLst/>
          </a:prstGeom>
        </p:spPr>
        <p:txBody>
          <a:bodyPr vert="horz" lIns="91440" tIns="91440" rIns="91440" bIns="91440" rtlCol="0">
            <a:normAutofit fontScale="25000" lnSpcReduction="20000"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5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35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ru-RU" sz="11200" b="1" i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Безопасность отдыха -2026</a:t>
            </a:r>
          </a:p>
          <a:p>
            <a:pPr algn="ctr"/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безопасного пребывания детей будет организована с учетом нормативно – правового обеспечения  летней кампании 2026г. (В ТОМ ЧИСЛЕ С УЧЕТОМ АКТУАЛЬНОЙ РЕДАКЦИИ </a:t>
            </a:r>
            <a:r>
              <a:rPr lang="ru-RU" sz="7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сАНпИН</a:t>
            </a: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95003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548" y="332656"/>
            <a:ext cx="8136903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24658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4764" y="1700808"/>
            <a:ext cx="8245707" cy="219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2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537097" y="289208"/>
            <a:ext cx="8321040" cy="45185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i="0" kern="1200" cap="all">
                <a:solidFill>
                  <a:srgbClr val="943735"/>
                </a:solidFill>
                <a:effectLst/>
                <a:latin typeface="Arial"/>
                <a:ea typeface="+mj-ea"/>
                <a:cs typeface="Arial"/>
              </a:defRPr>
            </a:lvl1pPr>
          </a:lstStyle>
          <a:p>
            <a:pPr marL="46673" algn="ctr" defTabSz="914400">
              <a:lnSpc>
                <a:spcPct val="80000"/>
              </a:lnSpc>
            </a:pPr>
            <a:r>
              <a:rPr lang="ru-RU" sz="3600" dirty="0" smtClean="0">
                <a:solidFill>
                  <a:srgbClr val="002060"/>
                </a:solidFill>
                <a:latin typeface="+mj-lt"/>
                <a:cs typeface="+mj-cs"/>
              </a:rPr>
              <a:t> необходимо соблюдать в лагере</a:t>
            </a:r>
            <a:endParaRPr lang="ru-RU" sz="3600" dirty="0">
              <a:solidFill>
                <a:srgbClr val="002060"/>
              </a:solidFill>
              <a:latin typeface="+mj-lt"/>
              <a:cs typeface="+mj-cs"/>
            </a:endParaRPr>
          </a:p>
        </p:txBody>
      </p:sp>
      <p:pic>
        <p:nvPicPr>
          <p:cNvPr id="1026" name="Picture 2" descr="C:\Users\Пользователь\Downloads\_U1rU290O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54647"/>
            <a:ext cx="4032448" cy="5703353"/>
          </a:xfrm>
          <a:prstGeom prst="rect">
            <a:avLst/>
          </a:prstGeom>
          <a:noFill/>
        </p:spPr>
      </p:pic>
      <p:pic>
        <p:nvPicPr>
          <p:cNvPr id="1027" name="Picture 3" descr="C:\Users\Пользователь\Desktop\Снимо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124744"/>
            <a:ext cx="4204256" cy="56166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6545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5" y="99384"/>
            <a:ext cx="5691312" cy="505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4764" y="1700808"/>
            <a:ext cx="8245707" cy="219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2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251520" y="289208"/>
            <a:ext cx="8712968" cy="4233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i="0" kern="1200" cap="all">
                <a:solidFill>
                  <a:srgbClr val="943735"/>
                </a:solidFill>
                <a:effectLst/>
                <a:latin typeface="Arial"/>
                <a:ea typeface="+mj-ea"/>
                <a:cs typeface="Arial"/>
              </a:defRPr>
            </a:lvl1pPr>
          </a:lstStyle>
          <a:p>
            <a:pPr marL="46673" algn="r" defTabSz="914400">
              <a:lnSpc>
                <a:spcPct val="80000"/>
              </a:lnSpc>
            </a:pPr>
            <a:r>
              <a:rPr lang="ru-RU" sz="1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6673" algn="ctr" defTabSz="914400">
              <a:lnSpc>
                <a:spcPct val="80000"/>
              </a:lnSpc>
            </a:pPr>
            <a:endParaRPr lang="ru-RU" sz="2000" dirty="0">
              <a:solidFill>
                <a:srgbClr val="002060"/>
              </a:solidFill>
              <a:latin typeface="+mj-lt"/>
              <a:cs typeface="+mj-cs"/>
            </a:endParaRP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418" y="116632"/>
            <a:ext cx="4062550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8800" y="4323482"/>
            <a:ext cx="4920377" cy="248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6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979" y="188640"/>
            <a:ext cx="8712967" cy="104923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Действие родителей 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(законных представителей)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7504" y="1592796"/>
            <a:ext cx="8965442" cy="3672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Wingdings" panose="05000000000000000000" pitchFamily="2" charset="2"/>
              <a:buChar char="ü"/>
            </a:pPr>
            <a:endParaRPr lang="ru-RU" sz="3600" b="1" dirty="0" smtClean="0">
              <a:solidFill>
                <a:srgbClr val="00206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Обсудить  коллегиально в кругу семьи информацию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Принять совместное решение с ребенком о его пребывании в лагере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Написать заявление в лагерь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Заключить договор по лагерю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Пройти медицинское обследование ребенка и предоставить соответствующую справку о состоянии его здоровья до момента открытия лагеря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Сообщить в заявлении особенности здоровья ребенка</a:t>
            </a:r>
          </a:p>
          <a:p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smtClean="0">
                <a:solidFill>
                  <a:srgbClr val="002060"/>
                </a:solidFill>
              </a:rPr>
              <a:t>        </a:t>
            </a:r>
            <a:r>
              <a:rPr lang="ru-RU" sz="1100" dirty="0" smtClean="0">
                <a:solidFill>
                  <a:srgbClr val="002060"/>
                </a:solidFill>
              </a:rPr>
              <a:t>( наличие хронических заболеваний, аллергических реакций,  субъективно –индивидуальных психических    </a:t>
            </a:r>
          </a:p>
          <a:p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ru-RU" sz="1100" dirty="0" smtClean="0">
                <a:solidFill>
                  <a:srgbClr val="002060"/>
                </a:solidFill>
              </a:rPr>
              <a:t>              характеристик ребенка)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В случае наличия предложений по улучшению качества отдыха детей –внести предложения административной группе лагеря, школы</a:t>
            </a:r>
            <a:endParaRPr lang="ru-RU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2615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6328" y="2415199"/>
            <a:ext cx="6571343" cy="1049235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Следи за оперативной информацией 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3492" y="1853757"/>
            <a:ext cx="6571343" cy="3450613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15673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5522</TotalTime>
  <Words>307</Words>
  <Application>Microsoft Office PowerPoint</Application>
  <PresentationFormat>Экран (4:3)</PresentationFormat>
  <Paragraphs>58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Gallery</vt:lpstr>
      <vt:lpstr> ЛЕТНЯЯ  ОЗДОРОВИТЕЛЬНАЯ КАМПАНИЯ 2026</vt:lpstr>
      <vt:lpstr>Организационные данные </vt:lpstr>
      <vt:lpstr>Прием документов </vt:lpstr>
      <vt:lpstr> </vt:lpstr>
      <vt:lpstr>Слайд 5</vt:lpstr>
      <vt:lpstr>Слайд 6</vt:lpstr>
      <vt:lpstr>Слайд 7</vt:lpstr>
      <vt:lpstr>Действие родителей  (законных представителей) </vt:lpstr>
      <vt:lpstr>Следи за оперативной информацией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NickOn</dc:creator>
  <cp:lastModifiedBy>Пользователь</cp:lastModifiedBy>
  <cp:revision>219</cp:revision>
  <cp:lastPrinted>2022-02-15T04:00:01Z</cp:lastPrinted>
  <dcterms:created xsi:type="dcterms:W3CDTF">2013-05-29T05:01:28Z</dcterms:created>
  <dcterms:modified xsi:type="dcterms:W3CDTF">2026-03-31T05:56:04Z</dcterms:modified>
</cp:coreProperties>
</file>