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media/audio1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handoutMasterIdLst>
    <p:handoutMasterId r:id="rId13"/>
  </p:handoutMasterIdLst>
  <p:sldIdLst>
    <p:sldId id="256" r:id="rId2"/>
    <p:sldId id="328" r:id="rId3"/>
    <p:sldId id="329" r:id="rId4"/>
    <p:sldId id="330" r:id="rId5"/>
    <p:sldId id="331" r:id="rId6"/>
    <p:sldId id="325" r:id="rId7"/>
    <p:sldId id="332" r:id="rId8"/>
    <p:sldId id="333" r:id="rId9"/>
    <p:sldId id="326" r:id="rId10"/>
    <p:sldId id="30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9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7D9FF"/>
    <a:srgbClr val="002A7E"/>
    <a:srgbClr val="002F8E"/>
    <a:srgbClr val="DD3FCE"/>
    <a:srgbClr val="FF6161"/>
    <a:srgbClr val="0060A8"/>
    <a:srgbClr val="1C7400"/>
    <a:srgbClr val="32D0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70" autoAdjust="0"/>
  </p:normalViewPr>
  <p:slideViewPr>
    <p:cSldViewPr>
      <p:cViewPr>
        <p:scale>
          <a:sx n="70" d="100"/>
          <a:sy n="70" d="100"/>
        </p:scale>
        <p:origin x="-1810" y="-312"/>
      </p:cViewPr>
      <p:guideLst>
        <p:guide orient="horz" pos="2160"/>
        <p:guide pos="2880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68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91BE0-97B4-41DC-A338-C69090AF444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EF2F-A7DB-4E23-B89F-BEBC8C95AA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6555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9CB6-52BE-414F-955B-98AA5D9210C3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2A827-82C3-4F74-AE73-19918ECC8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161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20" y="802300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20" y="3531207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10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4" y="798973"/>
            <a:ext cx="802005" cy="503578"/>
          </a:xfrm>
        </p:spPr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20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5835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48891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8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89629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804892"/>
            <a:ext cx="6571343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125652" cy="3437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08525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6"/>
            <a:ext cx="6571344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2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2"/>
            <a:ext cx="312576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6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853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11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223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4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9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11187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2" y="482173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9" y="1122545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9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2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0793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6376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9" y="798976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6"/>
            <a:ext cx="5301095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6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439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3" name="chimes.wav"/>
          </p:stSnd>
        </p:sndAc>
      </p:transition>
    </mc:Choice>
    <mc:Fallback>
      <p:transition>
        <p:sndAc>
          <p:stSnd>
            <p:snd r:embed="rId1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00B0F0"/>
          </a:fgClr>
          <a:bgClr>
            <a:srgbClr val="A7D9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t="1538" r="12500" b="-1538"/>
          <a:stretch/>
        </p:blipFill>
        <p:spPr>
          <a:xfrm>
            <a:off x="-1" y="6095255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2" y="80452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2015734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3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27BFD-C3EC-44E1-A8CF-A9F86E642F5B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10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6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788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15" name="chimes.wav"/>
          </p:stSnd>
        </p:sndAc>
      </p:transition>
    </mc:Choice>
    <mc:Fallback>
      <p:transition>
        <p:sndAc>
          <p:stSnd>
            <p:snd r:embed="rId13" name="chimes.wav"/>
          </p:stSnd>
        </p:sndAc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1.wav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slugi.admtyumen.ru/lk/catalog/grServices/service.htm?id=618@egServiceTarget" TargetMode="External"/><Relationship Id="rId5" Type="http://schemas.openxmlformats.org/officeDocument/2006/relationships/hyperlink" Target="https://vk.com/away.php?to=http://cheremshankasosh.ru/wpcontent/uploads/2025/03/DOGOVOR-V-LAGER-NAREBYONKA.doc&amp;utf=1" TargetMode="External"/><Relationship Id="rId4" Type="http://schemas.openxmlformats.org/officeDocument/2006/relationships/hyperlink" Target="https://vk.com/away.php?to=http://cheremshankasosh.ru/wpcontent/uploads/2025/03/ZAYAVLENIE-NA-LAGER.docx&amp;utf=1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heremshankasosh.ru/wp-content/uploads/2025/04/REZHIM-DNYA-GOROD-DETSTVA.pdf" TargetMode="External"/><Relationship Id="rId5" Type="http://schemas.openxmlformats.org/officeDocument/2006/relationships/hyperlink" Target="http://cheremshankasosh.ru/wp-content/uploads/2025/04/PROGRAMMA-LDP-GOROD-DETSTVA-2025.pdf" TargetMode="External"/><Relationship Id="rId4" Type="http://schemas.openxmlformats.org/officeDocument/2006/relationships/hyperlink" Target="https://vk.com/away.php?to=http://cheremshankasosh.ru/leto-2024/&amp;utf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1.wav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1.wav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1.wav"/><Relationship Id="rId5" Type="http://schemas.openxmlformats.org/officeDocument/2006/relationships/image" Target="../media/image12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1.wav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1.wav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56592" y="0"/>
            <a:ext cx="13226442" cy="69673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7599" y="1221582"/>
            <a:ext cx="7890396" cy="271714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ЛЕТНЯЯ  ОЗДОРОВИТЕЛЬНАЯ КАМПАНИЯ 2025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07947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ИШИМСКИЙ МУНИЦИПАЛЬНЫЙ РАЙОН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ФИЛИАЛ «МАОУ </a:t>
            </a:r>
            <a:r>
              <a:rPr lang="ru-RU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Черемшанская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СОШ» – </a:t>
            </a:r>
            <a:r>
              <a:rPr lang="ru-RU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Неволинская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О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ОШ  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629500" y="6143248"/>
            <a:ext cx="6454257" cy="936102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i="1" dirty="0">
                <a:solidFill>
                  <a:srgbClr val="002F8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Формат :  </a:t>
            </a:r>
            <a:r>
              <a:rPr lang="ru-RU" sz="1200" b="1" i="1" dirty="0" smtClean="0">
                <a:solidFill>
                  <a:srgbClr val="002F8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ИНФОРМАТИВНЫЕ МАТЕРИАЛЫ ШКОЛЫ ДЛЯ УЧАСТНИКОВ ОБРАЗОВАТЕЛЬНЫХ ОТНОШЕНИЙ </a:t>
            </a:r>
            <a:endParaRPr lang="ru-RU" sz="1200" b="1" i="1" dirty="0">
              <a:solidFill>
                <a:srgbClr val="002F8E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5" name="Picture 2" descr="https://ipk19.ru/upload/iblock/ffe/0250mk7im2ui704atluji8ffpr0r04bw/photo_2025_02_06_10_21_4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53" t="6659" r="13448" b="14295"/>
          <a:stretch/>
        </p:blipFill>
        <p:spPr bwMode="auto">
          <a:xfrm>
            <a:off x="251520" y="5140532"/>
            <a:ext cx="2232248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01025" y="108990"/>
            <a:ext cx="1142749" cy="20745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7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876000" y="0"/>
            <a:ext cx="13020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27585" y="1240881"/>
            <a:ext cx="6048672" cy="603944"/>
          </a:xfrm>
          <a:solidFill>
            <a:srgbClr val="A7D9FF">
              <a:alpha val="70000"/>
            </a:srgbClr>
          </a:solidFill>
          <a:ln>
            <a:noFill/>
          </a:ln>
        </p:spPr>
        <p:txBody>
          <a:bodyPr/>
          <a:lstStyle/>
          <a:p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Организационные данные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50" y="2002287"/>
            <a:ext cx="6686078" cy="2853426"/>
          </a:xfrm>
          <a:solidFill>
            <a:srgbClr val="A7D9FF">
              <a:alpha val="77000"/>
            </a:srgb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Место организации лагеря: здание </a:t>
            </a:r>
            <a:r>
              <a:rPr lang="ru-RU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Неволинской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школы</a:t>
            </a:r>
          </a:p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Контактный телефон :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+7 (34551) 3-73-13</a:t>
            </a:r>
            <a:endParaRPr lang="ru-RU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Руководитель: заведующая филиалом </a:t>
            </a:r>
            <a:r>
              <a:rPr lang="ru-RU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Сарбалинова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А.А</a:t>
            </a:r>
          </a:p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Начальник пришкольного лагеря: </a:t>
            </a:r>
          </a:p>
          <a:p>
            <a:pPr marL="0" indent="0">
              <a:buNone/>
            </a:pPr>
            <a:r>
              <a:rPr lang="ru-RU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Черствова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Н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аталья Евгеньевна</a:t>
            </a:r>
          </a:p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Время работы лагеря: </a:t>
            </a:r>
            <a:r>
              <a:rPr lang="ru-RU" u="sng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 смена с 23 июля по 12 августа</a:t>
            </a:r>
            <a:endParaRPr lang="ru-RU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8405" y="-35623"/>
            <a:ext cx="4912592" cy="108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4752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5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876000" y="0"/>
            <a:ext cx="13020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27585" y="1240881"/>
            <a:ext cx="6048672" cy="603944"/>
          </a:xfrm>
          <a:solidFill>
            <a:srgbClr val="A7D9FF">
              <a:alpha val="70000"/>
            </a:srgbClr>
          </a:solidFill>
          <a:ln>
            <a:noFill/>
          </a:ln>
        </p:spPr>
        <p:txBody>
          <a:bodyPr/>
          <a:lstStyle/>
          <a:p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Приём документов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79512" y="2002286"/>
            <a:ext cx="8496944" cy="4019001"/>
          </a:xfrm>
          <a:solidFill>
            <a:srgbClr val="A7D9FF">
              <a:alpha val="77000"/>
            </a:srgbClr>
          </a:soli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Сроки подачи заявления: с 22 апреля по 23 мая 2025 г.</a:t>
            </a:r>
          </a:p>
          <a:p>
            <a:pPr marL="0" indent="0">
              <a:buNone/>
            </a:pPr>
            <a:r>
              <a:rPr lang="ru-RU" sz="2500" u="sng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Бланк заявления: </a:t>
            </a:r>
            <a:r>
              <a:rPr lang="en-US" sz="2500" dirty="0" smtClean="0">
                <a:latin typeface="Cambria Math" panose="02040503050406030204" pitchFamily="18" charset="0"/>
                <a:ea typeface="Cambria Math" panose="02040503050406030204" pitchFamily="18" charset="0"/>
                <a:hlinkClick r:id="rId4"/>
              </a:rPr>
              <a:t>http</a:t>
            </a:r>
            <a:r>
              <a:rPr lang="en-US" sz="2500" dirty="0">
                <a:latin typeface="Cambria Math" panose="02040503050406030204" pitchFamily="18" charset="0"/>
                <a:ea typeface="Cambria Math" panose="02040503050406030204" pitchFamily="18" charset="0"/>
                <a:hlinkClick r:id="rId4"/>
              </a:rPr>
              <a:t>://cheremshankasosh.ru/wpcontent/uploads/2025/03/ZAYAVLENIE-NA-LAGER.docx</a:t>
            </a:r>
            <a:endParaRPr lang="ru-RU" sz="2500" u="sng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ru-RU" sz="2500" u="sng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Бланк договора: </a:t>
            </a:r>
            <a:r>
              <a:rPr lang="en-US" sz="2500" dirty="0">
                <a:latin typeface="Cambria Math" panose="02040503050406030204" pitchFamily="18" charset="0"/>
                <a:ea typeface="Cambria Math" panose="02040503050406030204" pitchFamily="18" charset="0"/>
                <a:hlinkClick r:id="rId5"/>
              </a:rPr>
              <a:t>http://cheremshankasosh.ru/wpcontent/uploads/2025/03/DOGOVOR-V-LAGER-NAREBYONKA.doc</a:t>
            </a:r>
            <a:endParaRPr lang="ru-RU" sz="2500" u="sng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ru-RU" sz="2500" u="sng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Формы </a:t>
            </a:r>
            <a:r>
              <a:rPr lang="ru-RU" sz="2500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подачи заявления: </a:t>
            </a:r>
          </a:p>
          <a:p>
            <a:pPr marL="0" indent="0">
              <a:buNone/>
            </a:pPr>
            <a:r>
              <a:rPr lang="ru-RU" sz="2500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1 . Лично  родителем, законным представителем ребенка в секретариате школы</a:t>
            </a:r>
          </a:p>
          <a:p>
            <a:pPr marL="0" indent="0">
              <a:buNone/>
            </a:pPr>
            <a:r>
              <a:rPr lang="ru-RU" sz="2500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2. В филиале «Мои документы» для детей из семей имеющих особые льготы (информация по </a:t>
            </a:r>
            <a:r>
              <a:rPr lang="ru-RU" sz="2500" u="sng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ссылке </a:t>
            </a:r>
            <a:r>
              <a:rPr lang="en-US" sz="2500" u="sng" dirty="0" smtClean="0">
                <a:latin typeface="Cambria Math" panose="02040503050406030204" pitchFamily="18" charset="0"/>
                <a:ea typeface="Cambria Math" panose="02040503050406030204" pitchFamily="18" charset="0"/>
                <a:hlinkClick r:id="rId6"/>
              </a:rPr>
              <a:t>https</a:t>
            </a:r>
            <a:r>
              <a:rPr lang="en-US" sz="2500" u="sng" dirty="0">
                <a:latin typeface="Cambria Math" panose="02040503050406030204" pitchFamily="18" charset="0"/>
                <a:ea typeface="Cambria Math" panose="02040503050406030204" pitchFamily="18" charset="0"/>
                <a:hlinkClick r:id="rId6"/>
              </a:rPr>
              <a:t>://</a:t>
            </a:r>
            <a:r>
              <a:rPr lang="en-US" sz="2500" u="sng" dirty="0" smtClean="0">
                <a:latin typeface="Cambria Math" panose="02040503050406030204" pitchFamily="18" charset="0"/>
                <a:ea typeface="Cambria Math" panose="02040503050406030204" pitchFamily="18" charset="0"/>
                <a:hlinkClick r:id="rId6"/>
              </a:rPr>
              <a:t>uslugi.admtyumen.ru/lk/catalog/grServices/service.htm?id=618%40egServiceTarget</a:t>
            </a:r>
            <a:r>
              <a:rPr lang="ru-RU" sz="2500" u="sng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)</a:t>
            </a:r>
            <a:endParaRPr lang="ru-RU" u="sng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28405" y="-35623"/>
            <a:ext cx="4912592" cy="108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7794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8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876000" y="-122830"/>
            <a:ext cx="13020000" cy="698083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27584" y="1240881"/>
            <a:ext cx="7920879" cy="603944"/>
          </a:xfrm>
          <a:solidFill>
            <a:srgbClr val="A7D9FF">
              <a:alpha val="70000"/>
            </a:srgb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Локальные акты по организации лагеря</a:t>
            </a:r>
            <a:endParaRPr lang="ru-RU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49" y="2002287"/>
            <a:ext cx="7910213" cy="2218801"/>
          </a:xfrm>
          <a:solidFill>
            <a:srgbClr val="A7D9FF">
              <a:alpha val="77000"/>
            </a:srgb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Положение о лагере: </a:t>
            </a:r>
            <a:r>
              <a:rPr lang="en-US" dirty="0">
                <a:hlinkClick r:id="rId4"/>
              </a:rPr>
              <a:t>http://cheremshankasosh.ru/leto-2024/</a:t>
            </a:r>
            <a:endParaRPr lang="ru-RU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Программа лагеря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  <a:hlinkClick r:id="rId5"/>
              </a:rPr>
              <a:t>http://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  <a:hlinkClick r:id="rId5"/>
              </a:rPr>
              <a:t>cheremshankasosh.ru/wp-content/uploads/2025/04/PROGRAMMA-LDP-GOROD-DETSTVA-2025.pdf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Распорядок дня (проект): 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  <a:hlinkClick r:id="rId6"/>
              </a:rPr>
              <a:t>http://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  <a:hlinkClick r:id="rId6"/>
              </a:rPr>
              <a:t>cheremshankasosh.ru/wp-content/uploads/2025/04/REZHIM-DNYA-GOROD-DETSTVA.pdf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33640" y="162830"/>
            <a:ext cx="4912592" cy="108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0807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8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876000" y="-122830"/>
            <a:ext cx="13020000" cy="698083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89265" y="1241051"/>
            <a:ext cx="4837234" cy="603944"/>
          </a:xfrm>
          <a:solidFill>
            <a:srgbClr val="A7D9FF">
              <a:alpha val="70000"/>
            </a:srgbClr>
          </a:solidFill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Безопасность отдыха -</a:t>
            </a:r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2025</a:t>
            </a:r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ru-RU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88718" y="1899002"/>
            <a:ext cx="8757514" cy="973765"/>
          </a:xfrm>
          <a:solidFill>
            <a:srgbClr val="A7D9FF">
              <a:alpha val="77000"/>
            </a:srgb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Система безопасного пребывания детей будет организована с учётом нормативно – правового обеспечения летней кампании 2025 г.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3640" y="162830"/>
            <a:ext cx="4912592" cy="1088359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5364088" y="2872767"/>
            <a:ext cx="3528392" cy="3985232"/>
          </a:xfrm>
          <a:prstGeom prst="rect">
            <a:avLst/>
          </a:prstGeom>
          <a:solidFill>
            <a:srgbClr val="00B0F0">
              <a:alpha val="36000"/>
            </a:srgbClr>
          </a:solidFill>
        </p:spPr>
        <p:txBody>
          <a:bodyPr vert="horz" lIns="91440" tIns="91440" rIns="91440" bIns="91440" rtlCol="0">
            <a:norm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800" i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Принимаемые меры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Обеспечение охраны здания, территории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Обеспечение качественного питания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Обеспечение организованной деятельности  детей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Организация медицинского сопровождения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Организация акарицидной обработки 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Соблюдение санитарно –эпидемиологических норм уборки помещений и территории лагеря</a:t>
            </a:r>
          </a:p>
          <a:p>
            <a:pPr algn="ctr">
              <a:lnSpc>
                <a:spcPct val="110000"/>
              </a:lnSpc>
              <a:spcBef>
                <a:spcPct val="0"/>
              </a:spcBef>
            </a:pPr>
            <a:endParaRPr lang="ru-RU" sz="1800" dirty="0"/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14460" y="2909324"/>
            <a:ext cx="4717580" cy="3948675"/>
          </a:xfrm>
          <a:prstGeom prst="rect">
            <a:avLst/>
          </a:prstGeom>
          <a:solidFill>
            <a:srgbClr val="00B0F0">
              <a:alpha val="31000"/>
            </a:srgbClr>
          </a:solidFill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Документы лагеря, обеспечивающие безопасную среду :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Санитарно-эпидемиологическое заключение;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Копия приказа об организации оздоровительного учреждения с дневным пребыванием детей;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Утвержденное штатное расписание и списочный состав сотрудников;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Личные медицинские книжки сотрудников согласно списочному составу;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Примерное меню;,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Режим дня;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Списки поставщиков пищевых продуктов, бутилированной питьевой воды.</a:t>
            </a:r>
            <a:endParaRPr lang="ru-RU" sz="1600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7292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5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0989"/>
            <a:ext cx="9144000" cy="632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465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4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38307" y="0"/>
            <a:ext cx="12793615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71934" y="-16345"/>
            <a:ext cx="2229191" cy="493017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83568" y="543062"/>
            <a:ext cx="7704856" cy="653690"/>
          </a:xfrm>
          <a:prstGeom prst="rect">
            <a:avLst/>
          </a:prstGeom>
          <a:solidFill>
            <a:srgbClr val="A7D9FF">
              <a:alpha val="52941"/>
            </a:srgbClr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Правила поведения в лагере</a:t>
            </a:r>
            <a:endParaRPr lang="ru-RU" sz="4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41212" y="1739814"/>
            <a:ext cx="9242337" cy="466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571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6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38307" y="0"/>
            <a:ext cx="12793615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71934" y="-16345"/>
            <a:ext cx="2229191" cy="493017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83568" y="543062"/>
            <a:ext cx="7704856" cy="653690"/>
          </a:xfrm>
          <a:prstGeom prst="rect">
            <a:avLst/>
          </a:prstGeom>
          <a:solidFill>
            <a:srgbClr val="A7D9FF">
              <a:alpha val="52941"/>
            </a:srgbClr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Правила поведения в лагере</a:t>
            </a:r>
            <a:endParaRPr lang="ru-RU" sz="4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72590"/>
            <a:ext cx="9155307" cy="514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86415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6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38307" y="0"/>
            <a:ext cx="1279361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485482"/>
            <a:ext cx="4176464" cy="539191"/>
          </a:xfrm>
          <a:solidFill>
            <a:srgbClr val="A7D9FF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Действие родителей </a:t>
            </a:r>
            <a:br>
              <a:rPr lang="ru-RU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ru-RU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2699792" y="1024673"/>
            <a:ext cx="3520729" cy="573119"/>
          </a:xfrm>
          <a:solidFill>
            <a:srgbClr val="A7D9FF"/>
          </a:solidFill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(Законных представителей)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897111"/>
            <a:ext cx="8640961" cy="3693319"/>
          </a:xfrm>
          <a:prstGeom prst="rect">
            <a:avLst/>
          </a:prstGeom>
          <a:solidFill>
            <a:srgbClr val="A7D9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A7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Обсудить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коллегиально 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 кругу семьи информацию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Принять совместное 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решение с ребенком о его пребывании в лагере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Написать заявление в лагерь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Заключить договор по лагерю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Пройти медицинское обследование ребенка и предоставить соответствующую справку о состоянии его здоровья до момента открытия лагеря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Сообщить в заявлении особенности здоровья </a:t>
            </a:r>
            <a:r>
              <a:rPr lang="ru-RU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ребенка (наличие </a:t>
            </a:r>
            <a:r>
              <a:rPr lang="ru-RU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хронических заболеваний, аллергических реакций,  субъективно –индивидуальных </a:t>
            </a:r>
            <a:r>
              <a:rPr lang="ru-RU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психических характеристик ребенка)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 случае наличия предложений по улучшению качества отдыха детей – внести предложения административной группе лагеря, школы.</a:t>
            </a:r>
            <a:endParaRPr lang="ru-RU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099" y="-16345"/>
            <a:ext cx="2269026" cy="50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2615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5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38307" y="0"/>
            <a:ext cx="12793615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90484" y="-16345"/>
            <a:ext cx="5810641" cy="1285105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187624" y="2132856"/>
            <a:ext cx="7128792" cy="1440160"/>
          </a:xfrm>
          <a:prstGeom prst="rect">
            <a:avLst/>
          </a:prstGeom>
          <a:solidFill>
            <a:srgbClr val="A7D9FF">
              <a:alpha val="52941"/>
            </a:srgbClr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Следите за оперативной информацией</a:t>
            </a:r>
            <a:endParaRPr lang="ru-RU" sz="4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7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>
        <p:sndAc>
          <p:stSnd>
            <p:snd r:embed="rId5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5595</TotalTime>
  <Words>362</Words>
  <Application>Microsoft Office PowerPoint</Application>
  <PresentationFormat>Экран (4:3)</PresentationFormat>
  <Paragraphs>52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Gallery</vt:lpstr>
      <vt:lpstr> ЛЕТНЯЯ  ОЗДОРОВИТЕЛЬНАЯ КАМПАНИЯ 2025</vt:lpstr>
      <vt:lpstr>Организационные данные</vt:lpstr>
      <vt:lpstr>Приём документов</vt:lpstr>
      <vt:lpstr>Локальные акты по организации лагеря</vt:lpstr>
      <vt:lpstr>Безопасность отдыха -2025 </vt:lpstr>
      <vt:lpstr>Слайд 6</vt:lpstr>
      <vt:lpstr>Слайд 7</vt:lpstr>
      <vt:lpstr>Слайд 8</vt:lpstr>
      <vt:lpstr>Действие родителей 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NickOn</dc:creator>
  <cp:lastModifiedBy>Пользователь</cp:lastModifiedBy>
  <cp:revision>222</cp:revision>
  <cp:lastPrinted>2022-02-15T04:00:01Z</cp:lastPrinted>
  <dcterms:created xsi:type="dcterms:W3CDTF">2013-05-29T05:01:28Z</dcterms:created>
  <dcterms:modified xsi:type="dcterms:W3CDTF">2025-04-10T06:31:16Z</dcterms:modified>
</cp:coreProperties>
</file>