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webextensions/webextension1.xml" ContentType="application/vnd.ms-office.webextension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webextensions/taskpanes.xml" ContentType="application/vnd.ms-office.webextensiontaskpan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4"/>
  </p:sldMasterIdLst>
  <p:notesMasterIdLst>
    <p:notesMasterId r:id="rId7"/>
  </p:notesMasterIdLst>
  <p:handoutMasterIdLst>
    <p:handoutMasterId r:id="rId8"/>
  </p:handoutMasterIdLst>
  <p:sldIdLst>
    <p:sldId id="275" r:id="rId5"/>
    <p:sldId id="274" r:id="rId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88" userDrawn="1">
          <p15:clr>
            <a:srgbClr val="A4A3A4"/>
          </p15:clr>
        </p15:guide>
        <p15:guide id="2" orient="horz" pos="2784" userDrawn="1">
          <p15:clr>
            <a:srgbClr val="A4A3A4"/>
          </p15:clr>
        </p15:guide>
        <p15:guide id="3" orient="horz" pos="576" userDrawn="1">
          <p15:clr>
            <a:srgbClr val="A4A3A4"/>
          </p15:clr>
        </p15:guide>
        <p15:guide id="4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A4D8C"/>
    <a:srgbClr val="1A305C"/>
    <a:srgbClr val="3F765F"/>
    <a:srgbClr val="367058"/>
    <a:srgbClr val="1B4935"/>
    <a:srgbClr val="679B9B"/>
    <a:srgbClr val="25654A"/>
    <a:srgbClr val="E6E6E6"/>
    <a:srgbClr val="F385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3725" autoAdjust="0"/>
  </p:normalViewPr>
  <p:slideViewPr>
    <p:cSldViewPr snapToGrid="0" showGuides="1">
      <p:cViewPr varScale="1">
        <p:scale>
          <a:sx n="96" d="100"/>
          <a:sy n="96" d="100"/>
        </p:scale>
        <p:origin x="-1764" y="-96"/>
      </p:cViewPr>
      <p:guideLst>
        <p:guide orient="horz" pos="2088"/>
        <p:guide orient="horz" pos="2784"/>
        <p:guide orient="horz" pos="576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06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561F5E7-2BBB-4753-8AEB-F0551C6B7B00}" type="datetime1">
              <a:rPr lang="ru-RU" smtClean="0"/>
              <a:pPr rtl="0"/>
              <a:t>27.09.2023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7E8E42-E7C5-4B24-8575-74A765CA0AB6}" type="slidenum">
              <a:rPr lang="ru-RU" smtClean="0"/>
              <a:pPr rtl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30F93A-C5A6-4334-8314-7314E3CE9FB6}" type="datetime1">
              <a:rPr lang="ru-RU" noProof="0" smtClean="0"/>
              <a:pPr rtl="0"/>
              <a:t>27.09.2023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481A707-0A4C-444E-BBAC-8F56E4534DF7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xmlns="" val="152029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481A707-0A4C-444E-BBAC-8F56E4534DF7}" type="slidenum">
              <a:rPr lang="ru-RU" smtClean="0"/>
              <a:pPr rtl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758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481A707-0A4C-444E-BBAC-8F56E4534DF7}" type="slidenum">
              <a:rPr lang="ru-RU" smtClean="0"/>
              <a:pPr rtl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878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D023C27-C474-480F-BC7F-9C1AAFCAD9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058400" cy="3319272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48A0F1A-22FB-45FF-80D6-4FE63A63EE04}"/>
              </a:ext>
            </a:extLst>
          </p:cNvPr>
          <p:cNvSpPr/>
          <p:nvPr userDrawn="1"/>
        </p:nvSpPr>
        <p:spPr>
          <a:xfrm>
            <a:off x="9600" y="3319272"/>
            <a:ext cx="10048800" cy="44504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2" name="Объект 14">
            <a:extLst>
              <a:ext uri="{FF2B5EF4-FFF2-40B4-BE49-F238E27FC236}">
                <a16:creationId xmlns:a16="http://schemas.microsoft.com/office/drawing/2014/main" xmlns="" id="{0D990D0E-21A8-4155-B955-886A21DE18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3575304"/>
            <a:ext cx="2893612" cy="404672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здесь заголовок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E86030C3-0988-4616-B1A6-DC729760D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087368"/>
            <a:ext cx="2893612" cy="339111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0BD0440-9D47-4C93-95F9-EFC0FCF1C6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5038" y="5183368"/>
            <a:ext cx="2889504" cy="1251856"/>
          </a:xfrm>
        </p:spPr>
        <p:txBody>
          <a:bodyPr vert="horz" rtlCol="0"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ИЗМЕНИТЬ ТЕКСТ</a:t>
            </a:r>
          </a:p>
        </p:txBody>
      </p:sp>
      <p:sp>
        <p:nvSpPr>
          <p:cNvPr id="14" name="Подзаголовок 2">
            <a:extLst>
              <a:ext uri="{FF2B5EF4-FFF2-40B4-BE49-F238E27FC236}">
                <a16:creationId xmlns:a16="http://schemas.microsoft.com/office/drawing/2014/main" xmlns="" id="{D62D81F5-56E3-4D39-96F6-6C09DF4C28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5038" y="6530864"/>
            <a:ext cx="2889504" cy="453005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3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6" name="Объект 14">
            <a:extLst>
              <a:ext uri="{FF2B5EF4-FFF2-40B4-BE49-F238E27FC236}">
                <a16:creationId xmlns:a16="http://schemas.microsoft.com/office/drawing/2014/main" xmlns="" id="{6A973B95-8AB3-4E60-8A20-AB12D6D0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038" y="3575304"/>
            <a:ext cx="2893612" cy="404672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здесь заголовок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2569348C-F945-4CEC-9698-686F8ABC8B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038" y="4087368"/>
            <a:ext cx="2893612" cy="1741653"/>
          </a:xfrm>
        </p:spPr>
        <p:txBody>
          <a:bodyPr rtlCol="0"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29914019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3D023C27-C474-480F-BC7F-9C1AAFCAD9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52801" y="0"/>
            <a:ext cx="6705600" cy="4419600"/>
          </a:xfrm>
        </p:spPr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48A0F1A-22FB-45FF-80D6-4FE63A63EE04}"/>
              </a:ext>
            </a:extLst>
          </p:cNvPr>
          <p:cNvSpPr/>
          <p:nvPr userDrawn="1"/>
        </p:nvSpPr>
        <p:spPr>
          <a:xfrm>
            <a:off x="9600" y="0"/>
            <a:ext cx="3343200" cy="77697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25038" y="5183368"/>
            <a:ext cx="2889504" cy="1251856"/>
          </a:xfrm>
        </p:spPr>
        <p:txBody>
          <a:bodyPr vert="horz" rtlCol="0"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ИЗМЕНИТЬ ТЕКСТ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:a16="http://schemas.microsoft.com/office/drawing/2014/main" xmlns="" id="{C1E1772A-8C1A-43F8-A297-A2A1C496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25038" y="6530864"/>
            <a:ext cx="2889504" cy="453005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200" spc="3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pPr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492751-E9EF-463C-8C1E-1AA3A9B1D816}"/>
              </a:ext>
            </a:extLst>
          </p:cNvPr>
          <p:cNvSpPr/>
          <p:nvPr userDrawn="1"/>
        </p:nvSpPr>
        <p:spPr>
          <a:xfrm>
            <a:off x="3355200" y="3886200"/>
            <a:ext cx="33480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20" name="Объект 14">
            <a:extLst>
              <a:ext uri="{FF2B5EF4-FFF2-40B4-BE49-F238E27FC236}">
                <a16:creationId xmlns:a16="http://schemas.microsoft.com/office/drawing/2014/main" xmlns="" id="{E6FA2C89-4818-4619-8F8B-31E5505EAF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77038" y="4713695"/>
            <a:ext cx="2893612" cy="404672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здесь заголовок</a:t>
            </a:r>
          </a:p>
        </p:txBody>
      </p:sp>
      <p:sp>
        <p:nvSpPr>
          <p:cNvPr id="21" name="Текст 16">
            <a:extLst>
              <a:ext uri="{FF2B5EF4-FFF2-40B4-BE49-F238E27FC236}">
                <a16:creationId xmlns:a16="http://schemas.microsoft.com/office/drawing/2014/main" xmlns="" id="{67651986-01F3-4697-A0D4-31F6A10983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7038" y="5216093"/>
            <a:ext cx="2893612" cy="1741653"/>
          </a:xfrm>
        </p:spPr>
        <p:txBody>
          <a:bodyPr rtlCol="0">
            <a:normAutofit/>
          </a:bodyPr>
          <a:lstStyle>
            <a:lvl1pPr marL="0" indent="0"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10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Объект 14">
            <a:extLst>
              <a:ext uri="{FF2B5EF4-FFF2-40B4-BE49-F238E27FC236}">
                <a16:creationId xmlns:a16="http://schemas.microsoft.com/office/drawing/2014/main" xmlns="" id="{0D990D0E-21A8-4155-B955-886A21DE18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8600" y="1530776"/>
            <a:ext cx="2893612" cy="404672"/>
          </a:xfrm>
        </p:spPr>
        <p:txBody>
          <a:bodyPr rtlCol="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здесь заголовок</a:t>
            </a:r>
          </a:p>
        </p:txBody>
      </p:sp>
      <p:sp>
        <p:nvSpPr>
          <p:cNvPr id="13" name="Текст 16">
            <a:extLst>
              <a:ext uri="{FF2B5EF4-FFF2-40B4-BE49-F238E27FC236}">
                <a16:creationId xmlns:a16="http://schemas.microsoft.com/office/drawing/2014/main" xmlns="" id="{E86030C3-0988-4616-B1A6-DC729760D6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044385"/>
            <a:ext cx="2893612" cy="480709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77740063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4B57A7-3A86-45DA-B5CA-AC7A481E3274}"/>
              </a:ext>
            </a:extLst>
          </p:cNvPr>
          <p:cNvSpPr/>
          <p:nvPr userDrawn="1"/>
        </p:nvSpPr>
        <p:spPr>
          <a:xfrm>
            <a:off x="0" y="0"/>
            <a:ext cx="3355974" cy="4443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4F3BCA9-2C74-4567-9FB2-2CE1AC28A6EC}"/>
              </a:ext>
            </a:extLst>
          </p:cNvPr>
          <p:cNvSpPr/>
          <p:nvPr userDrawn="1"/>
        </p:nvSpPr>
        <p:spPr>
          <a:xfrm>
            <a:off x="6702425" y="0"/>
            <a:ext cx="3355975" cy="44433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5" name="Рисунок 12">
            <a:extLst>
              <a:ext uri="{FF2B5EF4-FFF2-40B4-BE49-F238E27FC236}">
                <a16:creationId xmlns:a16="http://schemas.microsoft.com/office/drawing/2014/main" xmlns="" id="{86D9E3AF-002F-496A-AE6E-5675F64592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5975" y="-1"/>
            <a:ext cx="3348000" cy="3300621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86E48971-37C3-4BED-A53F-BBE4AE0A58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43322"/>
            <a:ext cx="3348000" cy="332907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4">
            <a:extLst>
              <a:ext uri="{FF2B5EF4-FFF2-40B4-BE49-F238E27FC236}">
                <a16:creationId xmlns:a16="http://schemas.microsoft.com/office/drawing/2014/main" xmlns="" id="{E35617C7-C13A-4F76-8C0C-AF5E38C622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10400" y="4443322"/>
            <a:ext cx="3348000" cy="332907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7DB83E81-869F-4BAD-AEC6-B87F2B879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848535"/>
            <a:ext cx="2864802" cy="3505751"/>
          </a:xfrm>
        </p:spPr>
        <p:txBody>
          <a:bodyPr lIns="9144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образец </a:t>
            </a:r>
            <a:br>
              <a:rPr lang="ru-RU" noProof="0" dirty="0"/>
            </a:br>
            <a:r>
              <a:rPr lang="ru-RU" noProof="0" dirty="0"/>
              <a:t>стили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30" name="Текст 18">
            <a:extLst>
              <a:ext uri="{FF2B5EF4-FFF2-40B4-BE49-F238E27FC236}">
                <a16:creationId xmlns:a16="http://schemas.microsoft.com/office/drawing/2014/main" xmlns="" id="{6A9BD8AF-34CA-4F04-9A17-B45F6EB3A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1400" y="3554730"/>
            <a:ext cx="2895599" cy="3989070"/>
          </a:xfrm>
        </p:spPr>
        <p:txBody>
          <a:bodyPr lIns="0"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стили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33" name="Текст 16">
            <a:extLst>
              <a:ext uri="{FF2B5EF4-FFF2-40B4-BE49-F238E27FC236}">
                <a16:creationId xmlns:a16="http://schemas.microsoft.com/office/drawing/2014/main" xmlns="" id="{2390D74A-03BA-4C31-B59B-57CCDAF885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31152" y="228600"/>
            <a:ext cx="2898329" cy="530895"/>
          </a:xfrm>
        </p:spPr>
        <p:txBody>
          <a:bodyPr lIns="91440" rtlCol="0" anchor="t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 </a:t>
            </a:r>
            <a:br>
              <a:rPr lang="ru-RU" noProof="0"/>
            </a:br>
            <a:r>
              <a:rPr lang="ru-RU" noProof="0"/>
              <a:t>ЗДЕСЬ</a:t>
            </a:r>
          </a:p>
        </p:txBody>
      </p:sp>
      <p:sp>
        <p:nvSpPr>
          <p:cNvPr id="34" name="Текст 18">
            <a:extLst>
              <a:ext uri="{FF2B5EF4-FFF2-40B4-BE49-F238E27FC236}">
                <a16:creationId xmlns:a16="http://schemas.microsoft.com/office/drawing/2014/main" xmlns="" id="{50BE2EB5-0041-4D2D-A6AE-4DE92FEED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31151" y="848535"/>
            <a:ext cx="2898647" cy="3505751"/>
          </a:xfrm>
        </p:spPr>
        <p:txBody>
          <a:bodyPr lIns="91440" rtlCol="0">
            <a:normAutofit/>
          </a:bodyPr>
          <a:lstStyle>
            <a:lvl1pPr>
              <a:lnSpc>
                <a:spcPct val="150000"/>
              </a:lnSpc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образец </a:t>
            </a:r>
            <a:br>
              <a:rPr lang="ru-RU" noProof="0" dirty="0"/>
            </a:br>
            <a:r>
              <a:rPr lang="ru-RU" noProof="0" dirty="0"/>
              <a:t>стили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xmlns="" id="{7D4C849E-DCC1-4757-BBBF-C69B4CD0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2804477" cy="475315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400" b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7120043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F7DA993-9462-4064-B89B-BCEF27D4DACC}"/>
              </a:ext>
            </a:extLst>
          </p:cNvPr>
          <p:cNvSpPr/>
          <p:nvPr userDrawn="1"/>
        </p:nvSpPr>
        <p:spPr>
          <a:xfrm>
            <a:off x="6704476" y="3331758"/>
            <a:ext cx="3343200" cy="44406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8931403-AA2F-415D-BC4C-E1168B62C473}"/>
              </a:ext>
            </a:extLst>
          </p:cNvPr>
          <p:cNvSpPr/>
          <p:nvPr userDrawn="1"/>
        </p:nvSpPr>
        <p:spPr>
          <a:xfrm>
            <a:off x="-318" y="3329078"/>
            <a:ext cx="3343200" cy="44406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ru-RU" noProof="0" dirty="0">
              <a:latin typeface="Calibri" panose="020F0502020204030204" pitchFamily="34" charset="0"/>
            </a:endParaRPr>
          </a:p>
        </p:txBody>
      </p:sp>
      <p:sp>
        <p:nvSpPr>
          <p:cNvPr id="15" name="Рисунок 12">
            <a:extLst>
              <a:ext uri="{FF2B5EF4-FFF2-40B4-BE49-F238E27FC236}">
                <a16:creationId xmlns:a16="http://schemas.microsoft.com/office/drawing/2014/main" xmlns="" id="{86D9E3AF-002F-496A-AE6E-5675F64592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55975" y="4471779"/>
            <a:ext cx="3348000" cy="3300621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6" name="Рисунок 11">
            <a:extLst>
              <a:ext uri="{FF2B5EF4-FFF2-40B4-BE49-F238E27FC236}">
                <a16:creationId xmlns:a16="http://schemas.microsoft.com/office/drawing/2014/main" xmlns="" id="{86E48971-37C3-4BED-A53F-BBE4AE0A58D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40"/>
            <a:ext cx="3342882" cy="332907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Рисунок 14">
            <a:extLst>
              <a:ext uri="{FF2B5EF4-FFF2-40B4-BE49-F238E27FC236}">
                <a16:creationId xmlns:a16="http://schemas.microsoft.com/office/drawing/2014/main" xmlns="" id="{E35617C7-C13A-4F76-8C0C-AF5E38C622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3975" y="0"/>
            <a:ext cx="3354425" cy="3329078"/>
          </a:xfrm>
        </p:spPr>
        <p:txBody>
          <a:bodyPr rtlCol="0"/>
          <a:lstStyle/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6" name="Текст 18">
            <a:extLst>
              <a:ext uri="{FF2B5EF4-FFF2-40B4-BE49-F238E27FC236}">
                <a16:creationId xmlns:a16="http://schemas.microsoft.com/office/drawing/2014/main" xmlns="" id="{7DB83E81-869F-4BAD-AEC6-B87F2B879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4410389"/>
            <a:ext cx="2804477" cy="3114839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образец </a:t>
            </a:r>
            <a:br>
              <a:rPr lang="ru-RU" noProof="0" dirty="0"/>
            </a:br>
            <a:r>
              <a:rPr lang="ru-RU" noProof="0" dirty="0"/>
              <a:t>стили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24" name="Текст 16">
            <a:extLst>
              <a:ext uri="{FF2B5EF4-FFF2-40B4-BE49-F238E27FC236}">
                <a16:creationId xmlns:a16="http://schemas.microsoft.com/office/drawing/2014/main" xmlns="" id="{998F7F43-9F0A-4A12-909E-A0A45D512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7760" y="237735"/>
            <a:ext cx="2895600" cy="720005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Добавьте заголовок </a:t>
            </a:r>
            <a:br>
              <a:rPr lang="ru-RU" noProof="0"/>
            </a:br>
            <a:r>
              <a:rPr lang="ru-RU" noProof="0"/>
              <a:t>здесь</a:t>
            </a:r>
          </a:p>
        </p:txBody>
      </p:sp>
      <p:sp>
        <p:nvSpPr>
          <p:cNvPr id="25" name="Текст 18">
            <a:extLst>
              <a:ext uri="{FF2B5EF4-FFF2-40B4-BE49-F238E27FC236}">
                <a16:creationId xmlns:a16="http://schemas.microsoft.com/office/drawing/2014/main" xmlns="" id="{F5331389-512C-445A-AAE9-512161E810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97442" y="653143"/>
            <a:ext cx="2895600" cy="3473689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9144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3716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1828800" indent="0">
              <a:lnSpc>
                <a:spcPct val="150000"/>
              </a:lnSpc>
              <a:spcBef>
                <a:spcPts val="1200"/>
              </a:spcBef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 dirty="0"/>
              <a:t>Щелкните, чтобы изменить образец </a:t>
            </a:r>
            <a:br>
              <a:rPr lang="ru-RU" noProof="0" dirty="0"/>
            </a:br>
            <a:r>
              <a:rPr lang="ru-RU" noProof="0" dirty="0"/>
              <a:t>стили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Текст 18">
            <a:extLst>
              <a:ext uri="{FF2B5EF4-FFF2-40B4-BE49-F238E27FC236}">
                <a16:creationId xmlns:a16="http://schemas.microsoft.com/office/drawing/2014/main" xmlns="" id="{77F65966-649A-4014-AAD1-3121592E2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52615" y="4350709"/>
            <a:ext cx="2887103" cy="311483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образец </a:t>
            </a:r>
            <a:br>
              <a:rPr lang="ru-RU" noProof="0"/>
            </a:br>
            <a:r>
              <a:rPr lang="ru-RU" noProof="0"/>
              <a:t>стили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59F801B-9725-432B-9CE8-6F353446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86200"/>
            <a:ext cx="2804477" cy="475315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400" b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1000"/>
              </a:spcBef>
              <a:buFont typeface="Arial" panose="020B0604020202020204" pitchFamily="34" charset="0"/>
            </a:pPr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74919841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88369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2" r:id="rId3"/>
    <p:sldLayoutId id="214748369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2" pos="2112" userDrawn="1">
          <p15:clr>
            <a:srgbClr val="F26B43"/>
          </p15:clr>
        </p15:guide>
        <p15:guide id="3" pos="4224" userDrawn="1">
          <p15:clr>
            <a:srgbClr val="F26B43"/>
          </p15:clr>
        </p15:guide>
        <p15:guide id="4" pos="144" userDrawn="1">
          <p15:clr>
            <a:srgbClr val="5ACBF0"/>
          </p15:clr>
        </p15:guide>
        <p15:guide id="6" pos="6192" userDrawn="1">
          <p15:clr>
            <a:srgbClr val="5ACBF0"/>
          </p15:clr>
        </p15:guide>
        <p15:guide id="8" orient="horz" pos="144" userDrawn="1">
          <p15:clr>
            <a:srgbClr val="5ACBF0"/>
          </p15:clr>
        </p15:guide>
        <p15:guide id="9" orient="horz" pos="4752" userDrawn="1">
          <p15:clr>
            <a:srgbClr val="5ACBF0"/>
          </p15:clr>
        </p15:guide>
        <p15:guide id="10" pos="1968" userDrawn="1">
          <p15:clr>
            <a:srgbClr val="5ACBF0"/>
          </p15:clr>
        </p15:guide>
        <p15:guide id="11" pos="2256" userDrawn="1">
          <p15:clr>
            <a:srgbClr val="5ACBF0"/>
          </p15:clr>
        </p15:guide>
        <p15:guide id="12" pos="4080" userDrawn="1">
          <p15:clr>
            <a:srgbClr val="5ACBF0"/>
          </p15:clr>
        </p15:guide>
        <p15:guide id="13" pos="4368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CD61503-6CC8-46FC-A387-705D37A0FD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9210" y="4432851"/>
            <a:ext cx="3260034" cy="3120887"/>
          </a:xfrm>
        </p:spPr>
        <p:txBody>
          <a:bodyPr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источником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инфекции является </a:t>
            </a:r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инфицированный человек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том числе находящийся в конце инкубационного, продромальном периоде (начало выделения вируса из 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клеток-мишеней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и во время клинических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проявлений.</a:t>
            </a:r>
          </a:p>
          <a:p>
            <a:pPr algn="just">
              <a:lnSpc>
                <a:spcPct val="100000"/>
              </a:lnSpc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передачи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аспирационный. Пути передачи: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воздушно-капельный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(выделение вируса при кашле, чихании, разговоре) при контакте на близком расстоянии.</a:t>
            </a:r>
          </a:p>
          <a:p>
            <a:pPr algn="just">
              <a:lnSpc>
                <a:spcPct val="100000"/>
              </a:lnSpc>
            </a:pP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Риск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переноса вируса с рук на слизистые оболочки глаз, носовой и ротовой полости и заболевания доказан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9" name="Объект 38">
            <a:extLst>
              <a:ext uri="{FF2B5EF4-FFF2-40B4-BE49-F238E27FC236}">
                <a16:creationId xmlns:a16="http://schemas.microsoft.com/office/drawing/2014/main" xmlns="" id="{28E4C3E5-39D0-4E73-92D1-37B7D32F08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577038" y="3575304"/>
            <a:ext cx="2893612" cy="976818"/>
          </a:xfrm>
        </p:spPr>
        <p:txBody>
          <a:bodyPr rtlCol="0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ОСТОРОЖНО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b="1" dirty="0" smtClean="0">
              <a:solidFill>
                <a:srgbClr val="FF0000"/>
              </a:solidFill>
            </a:endParaRPr>
          </a:p>
          <a:p>
            <a:pPr rtl="0"/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xmlns="" id="{5047EA2A-40A4-486B-B8C9-03B7FB0077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58208" y="4502426"/>
            <a:ext cx="3160644" cy="3041374"/>
          </a:xfrm>
        </p:spPr>
        <p:txBody>
          <a:bodyPr rtlCol="0"/>
          <a:lstStyle/>
          <a:p>
            <a:pPr algn="just">
              <a:lnSpc>
                <a:spcPct val="150000"/>
              </a:lnSpc>
            </a:pPr>
            <a:r>
              <a:rPr lang="ru-RU" sz="1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Коронавирусная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инфекция (</a:t>
            </a:r>
            <a:r>
              <a:rPr lang="en-US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острое вирусное заболевание с преимущественным поражением верхних дыхательных путей, вызываемое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РНК-геномным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вирусом 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семейства 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Coronaviridae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Вызывает тяжелое острое заболевание с развитием в ряде случаев респираторного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дистресс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–синдрома.</a:t>
            </a:r>
          </a:p>
          <a:p>
            <a:pPr rtl="0"/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4F6AA6-65E7-4E7A-B550-6220A6167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24429" y="3459673"/>
            <a:ext cx="2889504" cy="675005"/>
          </a:xfrm>
        </p:spPr>
        <p:txBody>
          <a:bodyPr rtlCol="0">
            <a:noAutofit/>
          </a:bodyPr>
          <a:lstStyle/>
          <a:p>
            <a:pPr rtl="0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вируса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soldat.pro/wp-content/uploads/2020/04/ukraincy-rasstroeny-nulevoj-reakciej-es-na-epidemiju-v-strane-7647ec2.pn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/>
          <a:srcRect t="20665" b="20665"/>
          <a:stretch>
            <a:fillRect/>
          </a:stretch>
        </p:blipFill>
        <p:spPr bwMode="auto">
          <a:xfrm>
            <a:off x="0" y="0"/>
            <a:ext cx="10058400" cy="330973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H="1">
            <a:off x="407505" y="3741290"/>
            <a:ext cx="2467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ЭПИДЕМИОЛОГИЯ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xmlns="" id="{5047EA2A-40A4-486B-B8C9-03B7FB007759}"/>
              </a:ext>
            </a:extLst>
          </p:cNvPr>
          <p:cNvSpPr txBox="1">
            <a:spLocks/>
          </p:cNvSpPr>
          <p:nvPr/>
        </p:nvSpPr>
        <p:spPr>
          <a:xfrm>
            <a:off x="6858000" y="4373217"/>
            <a:ext cx="2932044" cy="3154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Вирус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SARS-CoV-2 характеризуется низкой устойчивостью в окружающей среде.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Погибает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воздействием УФО, дезинфекционных средств, при нагревании до 40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течение 1 часа, до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ru-RU" sz="1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30 мин. 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поверхности предметов при 18-25оС сохраняет жизнеспособность от 2 до 48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часов.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Восприимчивость и иммунитет: восприимчивость к возбудителю высокая у всех групп населения.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88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Текст 31">
            <a:extLst>
              <a:ext uri="{FF2B5EF4-FFF2-40B4-BE49-F238E27FC236}">
                <a16:creationId xmlns:a16="http://schemas.microsoft.com/office/drawing/2014/main" xmlns="" id="{B16388D3-BE48-44F4-A6D7-DDF229373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9026" y="3309729"/>
            <a:ext cx="3170583" cy="4215499"/>
          </a:xfrm>
        </p:spPr>
        <p:txBody>
          <a:bodyPr rtlCol="0">
            <a:normAutofit fontScale="25000" lnSpcReduction="2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Инкубационный период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COVID-19: от 2 до 14 </a:t>
            </a:r>
            <a:r>
              <a:rPr lang="ru-RU" sz="4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sz="44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среднем 5 суток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Для сравнения, инкубационный период для сезонного гриппа составляет около 2 дней.</a:t>
            </a:r>
          </a:p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Среди первых симптомов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COVID-19 зарегистрировано: </a:t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температуры тела в 90% случаев;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кашель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(сухой или с небольшим количеством мокроты) в 80% случаев;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ощущение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сдавленности в грудной клетке в 20 % случаев;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одышка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55 % случаях;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миалгии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утомляемость (44%);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продукция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мокроты (28%);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головные боли (8%), кровохарканье (5%), диарея (3%), тошнота. 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симптомы в дебюте инфекции могут наблюдаться и при отсутствии повышения температуры тела </a:t>
            </a:r>
          </a:p>
          <a:p>
            <a:pPr rtl="0"/>
            <a:endParaRPr lang="ru-RU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xmlns="" id="{24508FAD-2D2E-458D-B98F-3AB625F327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algn="just" rtl="0"/>
            <a:r>
              <a:rPr lang="ru-RU" dirty="0" smtClean="0">
                <a:solidFill>
                  <a:schemeClr val="tx1"/>
                </a:solidFill>
              </a:rPr>
              <a:t>Кто же в группе риска?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Текст 23">
            <a:extLst>
              <a:ext uri="{FF2B5EF4-FFF2-40B4-BE49-F238E27FC236}">
                <a16:creationId xmlns:a16="http://schemas.microsoft.com/office/drawing/2014/main" xmlns="" id="{0FD12705-AB70-40E3-A13F-B36B09C895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69365" y="904461"/>
            <a:ext cx="3269974" cy="34091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 особенности до 6 лет;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старше 60 лет;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 хроническими заболеваниями легких (бронхиальная астма, хроническая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обструктивная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болезнь легких);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 с хроническими заболеваниями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сердечно-сосудистой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системы (врожденные пороки сердца, ишемическая болезнь сердца, сердечная недостаточность);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Беременные женщины;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Медицинские работники;</a:t>
            </a:r>
          </a:p>
          <a:p>
            <a:pPr marL="228600" indent="-228600" algn="just">
              <a:lnSpc>
                <a:spcPct val="120000"/>
              </a:lnSpc>
              <a:buFont typeface="+mj-lt"/>
              <a:buAutoNum type="arabicPeriod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Работники общественного транспорта, предприятий общественного питания.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80C64EB9-E6EA-45AD-9476-BDDE899850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58609" y="3349487"/>
            <a:ext cx="3180521" cy="4283765"/>
          </a:xfrm>
        </p:spPr>
        <p:txBody>
          <a:bodyPr rtlCol="0"/>
          <a:lstStyle/>
          <a:p>
            <a:pPr rtl="0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Специфическая профилактика:</a:t>
            </a:r>
          </a:p>
          <a:p>
            <a:pPr rtl="0"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ВАКЦИНАЦИЯ!</a:t>
            </a:r>
          </a:p>
          <a:p>
            <a:pPr rtl="0"/>
            <a:r>
              <a:rPr lang="ru-RU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Неспецефическая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правил личной гигиены (мыть рук с мылом, использовать одноразовые салфетки при чихании и кашле, прикасаться к лицу только чистыми салфетками или вымытыми руками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одноразовых медицинских масок, которые должны сменяться каждые 2 часа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дезинфекционных мероприятий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Прием противовирусных препаратов (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Кагоцел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Анаферон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рекомбинантный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интерферон-гамма человека, а также «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Эргоферон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»). </a:t>
            </a: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‒</a:t>
            </a:r>
            <a:r>
              <a:rPr lang="ru-RU" sz="1200" dirty="0" smtClean="0"/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Своевременное обращение в лечебные учреждения за медицинской помощью в случае появления симптомов острой респираторной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инфекции.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Arial" pitchFamily="34" charset="0"/>
              <a:buChar char="•"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rtl="0">
              <a:buFont typeface="Arial" pitchFamily="34" charset="0"/>
              <a:buChar char="•"/>
            </a:pPr>
            <a:endParaRPr lang="ru-RU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Заголовок 85">
            <a:extLst>
              <a:ext uri="{FF2B5EF4-FFF2-40B4-BE49-F238E27FC236}">
                <a16:creationId xmlns:a16="http://schemas.microsoft.com/office/drawing/2014/main" xmlns="" id="{FD30442A-A1AE-4FD1-B045-22F09C71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233" y="2892288"/>
            <a:ext cx="2804477" cy="505132"/>
          </a:xfrm>
        </p:spPr>
        <p:txBody>
          <a:bodyPr rtlCol="0"/>
          <a:lstStyle/>
          <a:p>
            <a:pPr algn="ctr" rt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Симптомы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82" name="Picture 14" descr="https://papik.pro/uploads/posts/2022-01/1643098896_1-papik-pro-p-risunok-na-temu-moi-lyubimii-dokto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8843"/>
            <a:ext cx="3568148" cy="266802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  <p:pic>
        <p:nvPicPr>
          <p:cNvPr id="7184" name="Picture 16" descr="https://png.pngtree.com/png-clipart/20220124/ourmid/pngtree-let-s-fight-for-the-protection-of-epidemic-doctors-png-image_426572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9609" y="4396546"/>
            <a:ext cx="3375854" cy="3375855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88" name="Picture 20" descr="https://api.rbsmi.ru/attachments/ca02c12e34aff546ca942f5ce123702d359e6ede/store/crop/0/0/800/623/1600/0/0/f57f806974eb2b224b686cd71735cfc91f828a7d242678583612220ba805/93475cec78e7b8a403eb80bca1c2be1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0130" y="204987"/>
            <a:ext cx="3548270" cy="2763216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2Left"/>
            <a:lightRig rig="threePt" dir="t"/>
          </a:scene3d>
        </p:spPr>
      </p:pic>
      <p:sp>
        <p:nvSpPr>
          <p:cNvPr id="26" name="Прямоугольник 25"/>
          <p:cNvSpPr/>
          <p:nvPr/>
        </p:nvSpPr>
        <p:spPr>
          <a:xfrm>
            <a:off x="6774593" y="2886526"/>
            <a:ext cx="210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125650"/>
      </p:ext>
    </p:extLst>
  </p:cSld>
  <p:clrMapOvr>
    <a:masterClrMapping/>
  </p:clrMapOvr>
</p:sld>
</file>

<file path=ppt/theme/theme1.xml><?xml version="1.0" encoding="utf-8"?>
<a:theme xmlns:a="http://schemas.openxmlformats.org/drawingml/2006/main" name="2_Пользовательский дизайн">
  <a:themeElements>
    <a:clrScheme name="Другая 3">
      <a:dk1>
        <a:srgbClr val="82B1E4"/>
      </a:dk1>
      <a:lt1>
        <a:sysClr val="window" lastClr="FFFFFF"/>
      </a:lt1>
      <a:dk2>
        <a:srgbClr val="E3D0F1"/>
      </a:dk2>
      <a:lt2>
        <a:srgbClr val="DBEFF9"/>
      </a:lt2>
      <a:accent1>
        <a:srgbClr val="82B1E4"/>
      </a:accent1>
      <a:accent2>
        <a:srgbClr val="17406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406D"/>
      </a:hlink>
      <a:folHlink>
        <a:srgbClr val="82B1E4"/>
      </a:folHlink>
    </a:clrScheme>
    <a:fontScheme name="Custom 6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87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2626E1F-ED93-4A4E-AF1C-1617B798BE36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D82FBE3-5E95-4B7A-88C0-B7BB58A968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EAC644-7B36-4B02-AE6A-271637DE61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1AEECB-7CBF-41B6-B304-895A4D5BDF0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</Words>
  <Application>Microsoft Office PowerPoint</Application>
  <PresentationFormat>Произвольный</PresentationFormat>
  <Paragraphs>32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2_Пользовательский дизайн</vt:lpstr>
      <vt:lpstr>Слайд 1</vt:lpstr>
      <vt:lpstr>Симптомы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2020-06-29T21:50:47Z</dcterms:created>
  <dcterms:modified xsi:type="dcterms:W3CDTF">2023-09-27T08:52:18Z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